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Lst>
  <p:notesMasterIdLst>
    <p:notesMasterId r:id="rId24"/>
  </p:notesMasterIdLst>
  <p:handoutMasterIdLst>
    <p:handoutMasterId r:id="rId25"/>
  </p:handoutMasterIdLst>
  <p:sldIdLst>
    <p:sldId id="256" r:id="rId2"/>
    <p:sldId id="323" r:id="rId3"/>
    <p:sldId id="296" r:id="rId4"/>
    <p:sldId id="347" r:id="rId5"/>
    <p:sldId id="335" r:id="rId6"/>
    <p:sldId id="336" r:id="rId7"/>
    <p:sldId id="326" r:id="rId8"/>
    <p:sldId id="330" r:id="rId9"/>
    <p:sldId id="322" r:id="rId10"/>
    <p:sldId id="316" r:id="rId11"/>
    <p:sldId id="324" r:id="rId12"/>
    <p:sldId id="337" r:id="rId13"/>
    <p:sldId id="338" r:id="rId14"/>
    <p:sldId id="339" r:id="rId15"/>
    <p:sldId id="340" r:id="rId16"/>
    <p:sldId id="341" r:id="rId17"/>
    <p:sldId id="343" r:id="rId18"/>
    <p:sldId id="342" r:id="rId19"/>
    <p:sldId id="344" r:id="rId20"/>
    <p:sldId id="346" r:id="rId21"/>
    <p:sldId id="345" r:id="rId22"/>
    <p:sldId id="313"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99"/>
    <a:srgbClr val="000099"/>
    <a:srgbClr val="9C9FBA"/>
    <a:srgbClr val="E71903"/>
    <a:srgbClr val="FC1C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86301" autoAdjust="0"/>
  </p:normalViewPr>
  <p:slideViewPr>
    <p:cSldViewPr>
      <p:cViewPr>
        <p:scale>
          <a:sx n="75" d="100"/>
          <a:sy n="75" d="100"/>
        </p:scale>
        <p:origin x="-1212"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67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algn="l">
              <a:defRPr sz="1200"/>
            </a:lvl1pPr>
          </a:lstStyle>
          <a:p>
            <a:pPr>
              <a:defRPr/>
            </a:pPr>
            <a:endParaRPr lang="en-US"/>
          </a:p>
        </p:txBody>
      </p:sp>
      <p:sp>
        <p:nvSpPr>
          <p:cNvPr id="14336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algn="r">
              <a:defRPr sz="1200"/>
            </a:lvl1pPr>
          </a:lstStyle>
          <a:p>
            <a:pPr>
              <a:defRPr/>
            </a:pPr>
            <a:endParaRPr lang="en-US"/>
          </a:p>
        </p:txBody>
      </p:sp>
      <p:sp>
        <p:nvSpPr>
          <p:cNvPr id="143364"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algn="l">
              <a:defRPr sz="1200"/>
            </a:lvl1pPr>
          </a:lstStyle>
          <a:p>
            <a:pPr>
              <a:defRPr/>
            </a:pPr>
            <a:endParaRPr lang="en-US"/>
          </a:p>
        </p:txBody>
      </p:sp>
      <p:sp>
        <p:nvSpPr>
          <p:cNvPr id="143365"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algn="r">
              <a:defRPr sz="1200"/>
            </a:lvl1pPr>
          </a:lstStyle>
          <a:p>
            <a:pPr>
              <a:defRPr/>
            </a:pPr>
            <a:fld id="{2FE936A4-7891-4D10-B040-AA8550EDA39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2464" tIns="46233" rIns="92464" bIns="46233" numCol="1" anchor="t" anchorCtr="0" compatLnSpc="1">
            <a:prstTxWarp prst="textNoShape">
              <a:avLst/>
            </a:prstTxWarp>
          </a:bodyPr>
          <a:lstStyle>
            <a:lvl1pPr algn="l" eaLnBrk="0" hangingPunct="0">
              <a:defRPr sz="1200"/>
            </a:lvl1pPr>
          </a:lstStyle>
          <a:p>
            <a:pPr>
              <a:defRPr/>
            </a:pPr>
            <a:endParaRPr lang="en-US"/>
          </a:p>
        </p:txBody>
      </p:sp>
      <p:sp>
        <p:nvSpPr>
          <p:cNvPr id="45059" name="Rectangle 3"/>
          <p:cNvSpPr>
            <a:spLocks noGrp="1" noChangeArrowheads="1"/>
          </p:cNvSpPr>
          <p:nvPr>
            <p:ph type="dt" idx="1"/>
          </p:nvPr>
        </p:nvSpPr>
        <p:spPr bwMode="auto">
          <a:xfrm>
            <a:off x="3971925" y="0"/>
            <a:ext cx="3036888" cy="465138"/>
          </a:xfrm>
          <a:prstGeom prst="rect">
            <a:avLst/>
          </a:prstGeom>
          <a:noFill/>
          <a:ln w="9525">
            <a:noFill/>
            <a:miter lim="800000"/>
            <a:headEnd/>
            <a:tailEnd/>
          </a:ln>
        </p:spPr>
        <p:txBody>
          <a:bodyPr vert="horz" wrap="square" lIns="92464" tIns="46233" rIns="92464" bIns="46233" numCol="1" anchor="t" anchorCtr="0" compatLnSpc="1">
            <a:prstTxWarp prst="textNoShape">
              <a:avLst/>
            </a:prstTxWarp>
          </a:bodyPr>
          <a:lstStyle>
            <a:lvl1pPr algn="r" eaLnBrk="0" hangingPunct="0">
              <a:defRPr sz="1200"/>
            </a:lvl1pPr>
          </a:lstStyle>
          <a:p>
            <a:pPr>
              <a:defRPr/>
            </a:pPr>
            <a:fld id="{8713A198-2D0F-4C7A-B801-48FCA8B70811}" type="datetimeFigureOut">
              <a:rPr lang="en-US"/>
              <a:pPr>
                <a:defRPr/>
              </a:pPr>
              <a:t>10/30/2012</a:t>
            </a:fld>
            <a:endParaRPr lang="en-US"/>
          </a:p>
        </p:txBody>
      </p:sp>
      <p:sp>
        <p:nvSpPr>
          <p:cNvPr id="25604" name="Rectangle 4"/>
          <p:cNvSpPr>
            <a:spLocks noGrp="1" noRot="1" noChangeAspect="1" noChangeArrowheads="1" noTextEdit="1"/>
          </p:cNvSpPr>
          <p:nvPr>
            <p:ph type="sldImg" idx="2"/>
          </p:nvPr>
        </p:nvSpPr>
        <p:spPr bwMode="auto">
          <a:xfrm>
            <a:off x="1179513" y="696913"/>
            <a:ext cx="4649787" cy="348615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2464" tIns="46233" rIns="92464" bIns="462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p:spPr>
        <p:txBody>
          <a:bodyPr vert="horz" wrap="square" lIns="92464" tIns="46233" rIns="92464" bIns="46233" numCol="1" anchor="b" anchorCtr="0" compatLnSpc="1">
            <a:prstTxWarp prst="textNoShape">
              <a:avLst/>
            </a:prstTxWarp>
          </a:bodyPr>
          <a:lstStyle>
            <a:lvl1pPr algn="l" eaLnBrk="0" hangingPunct="0">
              <a:defRPr sz="1200"/>
            </a:lvl1pPr>
          </a:lstStyle>
          <a:p>
            <a:pPr>
              <a:defRPr/>
            </a:pPr>
            <a:endParaRPr lang="en-US"/>
          </a:p>
        </p:txBody>
      </p:sp>
      <p:sp>
        <p:nvSpPr>
          <p:cNvPr id="45063"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p:spPr>
        <p:txBody>
          <a:bodyPr vert="horz" wrap="square" lIns="92464" tIns="46233" rIns="92464" bIns="46233" numCol="1" anchor="b" anchorCtr="0" compatLnSpc="1">
            <a:prstTxWarp prst="textNoShape">
              <a:avLst/>
            </a:prstTxWarp>
          </a:bodyPr>
          <a:lstStyle>
            <a:lvl1pPr algn="r" eaLnBrk="0" hangingPunct="0">
              <a:defRPr sz="1200"/>
            </a:lvl1pPr>
          </a:lstStyle>
          <a:p>
            <a:pPr>
              <a:defRPr/>
            </a:pPr>
            <a:fld id="{4DEEAD85-6BC0-4672-92E1-BE40988B6F7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EAD85-6BC0-4672-92E1-BE40988B6F7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D07DA6B7-AF88-4B81-A9D1-CD7C25C558E5}" type="datetime1">
              <a:rPr lang="en-US"/>
              <a:pPr>
                <a:defRPr/>
              </a:pPr>
              <a:t>10/30/2012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September 19, 2011</a:t>
            </a:r>
          </a:p>
        </p:txBody>
      </p:sp>
      <p:sp>
        <p:nvSpPr>
          <p:cNvPr id="6" name="Slide Number Placeholder 17"/>
          <p:cNvSpPr>
            <a:spLocks noGrp="1"/>
          </p:cNvSpPr>
          <p:nvPr>
            <p:ph type="sldNum" sz="quarter" idx="12"/>
          </p:nvPr>
        </p:nvSpPr>
        <p:spPr/>
        <p:txBody>
          <a:bodyPr/>
          <a:lstStyle>
            <a:lvl1pPr>
              <a:defRPr/>
            </a:lvl1pPr>
          </a:lstStyle>
          <a:p>
            <a:pPr>
              <a:defRPr/>
            </a:pPr>
            <a:fld id="{C45647FD-084D-4C3E-AC42-E40841B89F57}"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1C1132D-255D-49CE-B990-A72686AC7346}" type="datetime1">
              <a:rPr lang="en-US"/>
              <a:pPr>
                <a:defRPr/>
              </a:pPr>
              <a:t>10/30/2012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September 19, 2011</a:t>
            </a:r>
          </a:p>
        </p:txBody>
      </p:sp>
      <p:sp>
        <p:nvSpPr>
          <p:cNvPr id="6" name="Slide Number Placeholder 17"/>
          <p:cNvSpPr>
            <a:spLocks noGrp="1"/>
          </p:cNvSpPr>
          <p:nvPr>
            <p:ph type="sldNum" sz="quarter" idx="12"/>
          </p:nvPr>
        </p:nvSpPr>
        <p:spPr/>
        <p:txBody>
          <a:bodyPr/>
          <a:lstStyle>
            <a:lvl1pPr>
              <a:defRPr/>
            </a:lvl1pPr>
          </a:lstStyle>
          <a:p>
            <a:pPr>
              <a:defRPr/>
            </a:pPr>
            <a:fld id="{B335B4CE-4FDC-436F-80D4-C34B4D76483A}"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22B664A-F321-4933-8796-B32040723F56}" type="datetime1">
              <a:rPr lang="en-US"/>
              <a:pPr>
                <a:defRPr/>
              </a:pPr>
              <a:t>10/30/2012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September 19, 2011</a:t>
            </a:r>
          </a:p>
        </p:txBody>
      </p:sp>
      <p:sp>
        <p:nvSpPr>
          <p:cNvPr id="6" name="Slide Number Placeholder 17"/>
          <p:cNvSpPr>
            <a:spLocks noGrp="1"/>
          </p:cNvSpPr>
          <p:nvPr>
            <p:ph type="sldNum" sz="quarter" idx="12"/>
          </p:nvPr>
        </p:nvSpPr>
        <p:spPr/>
        <p:txBody>
          <a:bodyPr/>
          <a:lstStyle>
            <a:lvl1pPr>
              <a:defRPr/>
            </a:lvl1pPr>
          </a:lstStyle>
          <a:p>
            <a:pPr>
              <a:defRPr/>
            </a:pPr>
            <a:fld id="{87E1238F-39D8-4F5C-AC76-16437D009659}"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DB47E8-A487-4CA3-867F-78FF4598C88A}" type="datetime1">
              <a:rPr lang="en-US"/>
              <a:pPr>
                <a:defRPr/>
              </a:pPr>
              <a:t>10/30/2012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September 19, 2011</a:t>
            </a:r>
          </a:p>
        </p:txBody>
      </p:sp>
      <p:sp>
        <p:nvSpPr>
          <p:cNvPr id="6" name="Slide Number Placeholder 17"/>
          <p:cNvSpPr>
            <a:spLocks noGrp="1"/>
          </p:cNvSpPr>
          <p:nvPr>
            <p:ph type="sldNum" sz="quarter" idx="12"/>
          </p:nvPr>
        </p:nvSpPr>
        <p:spPr/>
        <p:txBody>
          <a:bodyPr/>
          <a:lstStyle>
            <a:lvl1pPr>
              <a:defRPr/>
            </a:lvl1pPr>
          </a:lstStyle>
          <a:p>
            <a:pPr>
              <a:defRPr/>
            </a:pPr>
            <a:fld id="{FBE50D1A-8770-4CB7-91DA-3DC517D30C25}"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A61557FA-7859-4C3E-B0AB-43FFA6542967}" type="datetime1">
              <a:rPr lang="en-US"/>
              <a:pPr>
                <a:defRPr/>
              </a:pPr>
              <a:t>10/30/2012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September 19, 2011</a:t>
            </a:r>
          </a:p>
        </p:txBody>
      </p:sp>
      <p:sp>
        <p:nvSpPr>
          <p:cNvPr id="6" name="Slide Number Placeholder 17"/>
          <p:cNvSpPr>
            <a:spLocks noGrp="1"/>
          </p:cNvSpPr>
          <p:nvPr>
            <p:ph type="sldNum" sz="quarter" idx="12"/>
          </p:nvPr>
        </p:nvSpPr>
        <p:spPr/>
        <p:txBody>
          <a:bodyPr/>
          <a:lstStyle>
            <a:lvl1pPr>
              <a:defRPr/>
            </a:lvl1pPr>
          </a:lstStyle>
          <a:p>
            <a:pPr>
              <a:defRPr/>
            </a:pPr>
            <a:fld id="{AB4BA102-4A5D-4FAE-9331-D34B1BF1CE8E}"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FF440AE-5D47-40A1-B02D-8BE51FF995D0}" type="datetime1">
              <a:rPr lang="en-US"/>
              <a:pPr>
                <a:defRPr/>
              </a:pPr>
              <a:t>10/30/2012</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September 19, 2011</a:t>
            </a:r>
          </a:p>
        </p:txBody>
      </p:sp>
      <p:sp>
        <p:nvSpPr>
          <p:cNvPr id="7" name="Slide Number Placeholder 17"/>
          <p:cNvSpPr>
            <a:spLocks noGrp="1"/>
          </p:cNvSpPr>
          <p:nvPr>
            <p:ph type="sldNum" sz="quarter" idx="12"/>
          </p:nvPr>
        </p:nvSpPr>
        <p:spPr/>
        <p:txBody>
          <a:bodyPr/>
          <a:lstStyle>
            <a:lvl1pPr>
              <a:defRPr/>
            </a:lvl1pPr>
          </a:lstStyle>
          <a:p>
            <a:pPr>
              <a:defRPr/>
            </a:pPr>
            <a:fld id="{1109559E-0775-41A6-B0C4-FD215D9E3395}"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CD4D3EC-5C0C-4350-8FE9-B130CBADD0BE}" type="datetime1">
              <a:rPr lang="en-US"/>
              <a:pPr>
                <a:defRPr/>
              </a:pPr>
              <a:t>10/30/2012</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September 19, 2011</a:t>
            </a:r>
          </a:p>
        </p:txBody>
      </p:sp>
      <p:sp>
        <p:nvSpPr>
          <p:cNvPr id="9" name="Slide Number Placeholder 17"/>
          <p:cNvSpPr>
            <a:spLocks noGrp="1"/>
          </p:cNvSpPr>
          <p:nvPr>
            <p:ph type="sldNum" sz="quarter" idx="12"/>
          </p:nvPr>
        </p:nvSpPr>
        <p:spPr/>
        <p:txBody>
          <a:bodyPr/>
          <a:lstStyle>
            <a:lvl1pPr>
              <a:defRPr/>
            </a:lvl1pPr>
          </a:lstStyle>
          <a:p>
            <a:pPr>
              <a:defRPr/>
            </a:pPr>
            <a:fld id="{9F86BEB2-7BDD-4A19-B6A6-BFFC031C7348}"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CC6F71E-40AA-47FB-BFCD-AF2B6CF4F6A7}" type="datetime1">
              <a:rPr lang="en-US"/>
              <a:pPr>
                <a:defRPr/>
              </a:pPr>
              <a:t>10/30/2012</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September 19, 2011</a:t>
            </a:r>
          </a:p>
        </p:txBody>
      </p:sp>
      <p:sp>
        <p:nvSpPr>
          <p:cNvPr id="5" name="Slide Number Placeholder 17"/>
          <p:cNvSpPr>
            <a:spLocks noGrp="1"/>
          </p:cNvSpPr>
          <p:nvPr>
            <p:ph type="sldNum" sz="quarter" idx="12"/>
          </p:nvPr>
        </p:nvSpPr>
        <p:spPr/>
        <p:txBody>
          <a:bodyPr/>
          <a:lstStyle>
            <a:lvl1pPr>
              <a:defRPr/>
            </a:lvl1pPr>
          </a:lstStyle>
          <a:p>
            <a:pPr>
              <a:defRPr/>
            </a:pPr>
            <a:fld id="{136769BC-6E0B-4B95-9383-70EB10ED2F19}"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280F70F-DE05-4F7E-B63D-1873F1ABD326}" type="datetime1">
              <a:rPr lang="en-US"/>
              <a:pPr>
                <a:defRPr/>
              </a:pPr>
              <a:t>10/30/2012</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September 19, 2011</a:t>
            </a:r>
          </a:p>
        </p:txBody>
      </p:sp>
      <p:sp>
        <p:nvSpPr>
          <p:cNvPr id="4" name="Slide Number Placeholder 17"/>
          <p:cNvSpPr>
            <a:spLocks noGrp="1"/>
          </p:cNvSpPr>
          <p:nvPr>
            <p:ph type="sldNum" sz="quarter" idx="12"/>
          </p:nvPr>
        </p:nvSpPr>
        <p:spPr/>
        <p:txBody>
          <a:bodyPr/>
          <a:lstStyle>
            <a:lvl1pPr>
              <a:defRPr/>
            </a:lvl1pPr>
          </a:lstStyle>
          <a:p>
            <a:pPr>
              <a:defRPr/>
            </a:pPr>
            <a:fld id="{2D2FB76C-3A47-4051-8567-3E0D9498BECA}"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2C2895D-5414-4AAC-89BE-E6A8E67F8D7F}" type="datetime1">
              <a:rPr lang="en-US"/>
              <a:pPr>
                <a:defRPr/>
              </a:pPr>
              <a:t>10/30/2012</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September 19, 2011</a:t>
            </a:r>
          </a:p>
        </p:txBody>
      </p:sp>
      <p:sp>
        <p:nvSpPr>
          <p:cNvPr id="7" name="Slide Number Placeholder 17"/>
          <p:cNvSpPr>
            <a:spLocks noGrp="1"/>
          </p:cNvSpPr>
          <p:nvPr>
            <p:ph type="sldNum" sz="quarter" idx="12"/>
          </p:nvPr>
        </p:nvSpPr>
        <p:spPr/>
        <p:txBody>
          <a:bodyPr/>
          <a:lstStyle>
            <a:lvl1pPr>
              <a:defRPr/>
            </a:lvl1pPr>
          </a:lstStyle>
          <a:p>
            <a:pPr>
              <a:defRPr/>
            </a:pPr>
            <a:fld id="{6376B34A-A57E-4379-A0FB-61578E7E6CFA}"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94A4233-962A-4121-ADB2-D6A7180C36BE}" type="datetime1">
              <a:rPr lang="en-US"/>
              <a:pPr>
                <a:defRPr/>
              </a:pPr>
              <a:t>10/30/2012</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September 19, 2011</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53CBB4C-5D07-4AEC-8EC6-88AD27A46C41}"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FF6187E-1389-4D6E-B194-29CBB684DE66}" type="datetime1">
              <a:rPr lang="en-US"/>
              <a:pPr>
                <a:defRPr/>
              </a:pPr>
              <a:t>10/30/2012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t>September 19, 2011</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683F6A5-987D-49FD-9F60-5F312759670F}"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9" r:id="rId9"/>
    <p:sldLayoutId id="2147483807" r:id="rId10"/>
    <p:sldLayoutId id="2147483808"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Box 21"/>
          <p:cNvSpPr txBox="1">
            <a:spLocks noChangeArrowheads="1"/>
          </p:cNvSpPr>
          <p:nvPr/>
        </p:nvSpPr>
        <p:spPr bwMode="auto">
          <a:xfrm>
            <a:off x="1828800" y="5943600"/>
            <a:ext cx="6248400" cy="307975"/>
          </a:xfrm>
          <a:prstGeom prst="rect">
            <a:avLst/>
          </a:prstGeom>
          <a:noFill/>
          <a:ln w="9525">
            <a:noFill/>
            <a:miter lim="800000"/>
            <a:headEnd/>
            <a:tailEnd/>
          </a:ln>
        </p:spPr>
        <p:txBody>
          <a:bodyPr>
            <a:spAutoFit/>
          </a:bodyPr>
          <a:lstStyle/>
          <a:p>
            <a:pPr eaLnBrk="0" hangingPunct="0"/>
            <a:r>
              <a:rPr lang="en-US" sz="1400" b="1"/>
              <a:t>Offices in Jefferson City, Rolla, Springfield and St. Louis, Missouri</a:t>
            </a:r>
            <a:r>
              <a:rPr lang="en-US" sz="1400"/>
              <a:t>.</a:t>
            </a:r>
          </a:p>
        </p:txBody>
      </p:sp>
      <p:sp>
        <p:nvSpPr>
          <p:cNvPr id="3075" name="Rectangle 24"/>
          <p:cNvSpPr>
            <a:spLocks noChangeArrowheads="1"/>
          </p:cNvSpPr>
          <p:nvPr/>
        </p:nvSpPr>
        <p:spPr bwMode="auto">
          <a:xfrm>
            <a:off x="1600200" y="5638800"/>
            <a:ext cx="6324600" cy="307975"/>
          </a:xfrm>
          <a:prstGeom prst="rect">
            <a:avLst/>
          </a:prstGeom>
          <a:noFill/>
          <a:ln w="9525">
            <a:noFill/>
            <a:miter lim="800000"/>
            <a:headEnd/>
            <a:tailEnd/>
          </a:ln>
        </p:spPr>
        <p:txBody>
          <a:bodyPr anchor="ctr">
            <a:spAutoFit/>
          </a:bodyPr>
          <a:lstStyle/>
          <a:p>
            <a:pPr>
              <a:tabLst>
                <a:tab pos="5943600" algn="r"/>
              </a:tabLst>
            </a:pPr>
            <a:r>
              <a:rPr lang="en-US" sz="1400" b="1">
                <a:cs typeface="Times New Roman" pitchFamily="18" charset="0"/>
              </a:rPr>
              <a:t>ENVIRONMENTAL ENGINEERING</a:t>
            </a:r>
            <a:r>
              <a:rPr lang="en-US" sz="1400">
                <a:cs typeface="Times New Roman" pitchFamily="18" charset="0"/>
              </a:rPr>
              <a:t>	LAND - AIR - WATER</a:t>
            </a:r>
          </a:p>
        </p:txBody>
      </p:sp>
      <p:sp>
        <p:nvSpPr>
          <p:cNvPr id="3076" name="Rectangle 22"/>
          <p:cNvSpPr>
            <a:spLocks noChangeArrowheads="1"/>
          </p:cNvSpPr>
          <p:nvPr/>
        </p:nvSpPr>
        <p:spPr bwMode="auto">
          <a:xfrm>
            <a:off x="1295400" y="5119688"/>
            <a:ext cx="6858000" cy="954087"/>
          </a:xfrm>
          <a:prstGeom prst="rect">
            <a:avLst/>
          </a:prstGeom>
          <a:noFill/>
          <a:ln w="9525">
            <a:noFill/>
            <a:miter lim="800000"/>
            <a:headEnd/>
            <a:tailEnd/>
          </a:ln>
        </p:spPr>
        <p:txBody>
          <a:bodyPr anchor="ctr">
            <a:spAutoFit/>
          </a:bodyPr>
          <a:lstStyle/>
          <a:p>
            <a:r>
              <a:rPr lang="en-US" sz="3200" b="1">
                <a:solidFill>
                  <a:srgbClr val="000080"/>
                </a:solidFill>
                <a:latin typeface="Franklin Gothic Medium" pitchFamily="34" charset="0"/>
                <a:ea typeface="Times New Roman" pitchFamily="18" charset="0"/>
                <a:cs typeface="Franklin Gothic Demi" pitchFamily="34" charset="0"/>
              </a:rPr>
              <a:t>GREDELL Engineering Resources, Inc.</a:t>
            </a:r>
            <a:endParaRPr lang="en-US" sz="3200" b="1">
              <a:latin typeface="Franklin Gothic Medium" pitchFamily="34" charset="0"/>
              <a:ea typeface="Times New Roman" pitchFamily="18" charset="0"/>
              <a:cs typeface="Franklin Gothic Demi" pitchFamily="34" charset="0"/>
            </a:endParaRPr>
          </a:p>
          <a:p>
            <a:pPr eaLnBrk="0" hangingPunct="0"/>
            <a:endParaRPr lang="en-US" sz="2400">
              <a:ea typeface="Times New Roman" pitchFamily="18" charset="0"/>
              <a:cs typeface="Franklin Gothic Demi" pitchFamily="34" charset="0"/>
            </a:endParaRPr>
          </a:p>
        </p:txBody>
      </p:sp>
      <p:sp>
        <p:nvSpPr>
          <p:cNvPr id="3077" name="Rectangle 3"/>
          <p:cNvSpPr>
            <a:spLocks noGrp="1" noChangeArrowheads="1"/>
          </p:cNvSpPr>
          <p:nvPr>
            <p:ph type="subTitle" idx="1"/>
          </p:nvPr>
        </p:nvSpPr>
        <p:spPr>
          <a:xfrm>
            <a:off x="381000" y="685800"/>
            <a:ext cx="8458200" cy="2286000"/>
          </a:xfrm>
        </p:spPr>
        <p:txBody>
          <a:bodyPr/>
          <a:lstStyle/>
          <a:p>
            <a:pPr marR="0" algn="ctr" eaLnBrk="1" hangingPunct="1"/>
            <a:r>
              <a:rPr lang="en-US" sz="2800" b="1" dirty="0" smtClean="0">
                <a:latin typeface="Calibri" pitchFamily="34" charset="0"/>
              </a:rPr>
              <a:t>Secondary Containment</a:t>
            </a:r>
          </a:p>
          <a:p>
            <a:pPr marR="0" algn="ctr" eaLnBrk="1" hangingPunct="1"/>
            <a:r>
              <a:rPr lang="en-US" sz="2800" b="1" dirty="0" smtClean="0">
                <a:latin typeface="Calibri" pitchFamily="34" charset="0"/>
              </a:rPr>
              <a:t>“What is Sufficiently Impervious”</a:t>
            </a:r>
          </a:p>
          <a:p>
            <a:pPr marR="0" algn="ctr" eaLnBrk="1" hangingPunct="1"/>
            <a:endParaRPr lang="en-US" sz="1200" b="1" dirty="0" smtClean="0">
              <a:latin typeface="Calibri" pitchFamily="34" charset="0"/>
            </a:endParaRPr>
          </a:p>
          <a:p>
            <a:pPr marR="0" algn="ctr" eaLnBrk="1" hangingPunct="1"/>
            <a:r>
              <a:rPr lang="en-US" sz="1600" b="1" dirty="0" smtClean="0">
                <a:latin typeface="Poor Richard" pitchFamily="18" charset="0"/>
              </a:rPr>
              <a:t>3rd ANNUAL NATIONAL INTSTITUTE for STORAGE TANK MANAGEMENT CONFERENCE</a:t>
            </a:r>
          </a:p>
          <a:p>
            <a:pPr marR="0" algn="ctr" eaLnBrk="1" hangingPunct="1"/>
            <a:r>
              <a:rPr lang="en-US" sz="1600" b="1" dirty="0" smtClean="0">
                <a:latin typeface="Poor Richard" pitchFamily="18" charset="0"/>
              </a:rPr>
              <a:t>SAINT LOUIS, MISSOURI</a:t>
            </a:r>
          </a:p>
          <a:p>
            <a:pPr marR="0" algn="ctr" eaLnBrk="1" hangingPunct="1"/>
            <a:r>
              <a:rPr lang="en-US" sz="1600" b="1" dirty="0" smtClean="0">
                <a:latin typeface="Poor Richard" pitchFamily="18" charset="0"/>
              </a:rPr>
              <a:t>OCTOBER 17, 2012</a:t>
            </a:r>
          </a:p>
        </p:txBody>
      </p:sp>
      <p:grpSp>
        <p:nvGrpSpPr>
          <p:cNvPr id="3078" name="Group 19"/>
          <p:cNvGrpSpPr>
            <a:grpSpLocks/>
          </p:cNvGrpSpPr>
          <p:nvPr/>
        </p:nvGrpSpPr>
        <p:grpSpPr bwMode="auto">
          <a:xfrm>
            <a:off x="3200400" y="457200"/>
            <a:ext cx="7269163" cy="0"/>
            <a:chOff x="6552" y="1420"/>
            <a:chExt cx="11448" cy="1"/>
          </a:xfrm>
        </p:grpSpPr>
        <p:sp>
          <p:nvSpPr>
            <p:cNvPr id="3082" name="AutoShape 20"/>
            <p:cNvSpPr>
              <a:spLocks noChangeArrowheads="1" noTextEdit="1"/>
            </p:cNvSpPr>
            <p:nvPr/>
          </p:nvSpPr>
          <p:spPr bwMode="auto">
            <a:xfrm>
              <a:off x="6552" y="1420"/>
              <a:ext cx="11448" cy="1"/>
            </a:xfrm>
            <a:prstGeom prst="rect">
              <a:avLst/>
            </a:prstGeom>
            <a:noFill/>
            <a:ln w="9525">
              <a:noFill/>
              <a:miter lim="800000"/>
              <a:headEnd/>
              <a:tailEnd/>
            </a:ln>
          </p:spPr>
          <p:txBody>
            <a:bodyPr/>
            <a:lstStyle/>
            <a:p>
              <a:endParaRPr lang="en-US"/>
            </a:p>
          </p:txBody>
        </p:sp>
      </p:grpSp>
      <p:sp>
        <p:nvSpPr>
          <p:cNvPr id="3079" name="Freeform 21"/>
          <p:cNvSpPr>
            <a:spLocks/>
          </p:cNvSpPr>
          <p:nvPr/>
        </p:nvSpPr>
        <p:spPr bwMode="auto">
          <a:xfrm>
            <a:off x="1597025" y="5553075"/>
            <a:ext cx="5946775" cy="1588"/>
          </a:xfrm>
          <a:custGeom>
            <a:avLst/>
            <a:gdLst>
              <a:gd name="T0" fmla="*/ 0 w 9364"/>
              <a:gd name="T1" fmla="*/ 0 h 3"/>
              <a:gd name="T2" fmla="*/ 2147483647 w 9364"/>
              <a:gd name="T3" fmla="*/ 2147483647 h 3"/>
              <a:gd name="T4" fmla="*/ 0 60000 65536"/>
              <a:gd name="T5" fmla="*/ 0 60000 65536"/>
              <a:gd name="T6" fmla="*/ 0 w 9364"/>
              <a:gd name="T7" fmla="*/ 0 h 3"/>
              <a:gd name="T8" fmla="*/ 9364 w 9364"/>
              <a:gd name="T9" fmla="*/ 3 h 3"/>
            </a:gdLst>
            <a:ahLst/>
            <a:cxnLst>
              <a:cxn ang="T4">
                <a:pos x="T0" y="T1"/>
              </a:cxn>
              <a:cxn ang="T5">
                <a:pos x="T2" y="T3"/>
              </a:cxn>
            </a:cxnLst>
            <a:rect l="T6" t="T7" r="T8" b="T9"/>
            <a:pathLst>
              <a:path w="9364" h="3">
                <a:moveTo>
                  <a:pt x="0" y="0"/>
                </a:moveTo>
                <a:lnTo>
                  <a:pt x="9364" y="3"/>
                </a:lnTo>
              </a:path>
            </a:pathLst>
          </a:custGeom>
          <a:noFill/>
          <a:ln w="12700">
            <a:solidFill>
              <a:srgbClr val="000080"/>
            </a:solidFill>
            <a:round/>
            <a:headEnd/>
            <a:tailEnd/>
          </a:ln>
        </p:spPr>
        <p:txBody>
          <a:bodyPr/>
          <a:lstStyle/>
          <a:p>
            <a:endParaRPr lang="en-US"/>
          </a:p>
        </p:txBody>
      </p:sp>
      <p:sp>
        <p:nvSpPr>
          <p:cNvPr id="3080" name="Rectangle 2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sp>
        <p:nvSpPr>
          <p:cNvPr id="3081" name="TextBox 11"/>
          <p:cNvSpPr txBox="1">
            <a:spLocks noChangeArrowheads="1"/>
          </p:cNvSpPr>
          <p:nvPr/>
        </p:nvSpPr>
        <p:spPr bwMode="auto">
          <a:xfrm>
            <a:off x="2971800" y="3733800"/>
            <a:ext cx="3352800" cy="830263"/>
          </a:xfrm>
          <a:prstGeom prst="rect">
            <a:avLst/>
          </a:prstGeom>
          <a:noFill/>
          <a:ln w="9525">
            <a:noFill/>
            <a:miter lim="800000"/>
            <a:headEnd/>
            <a:tailEnd/>
          </a:ln>
        </p:spPr>
        <p:txBody>
          <a:bodyPr>
            <a:spAutoFit/>
          </a:bodyPr>
          <a:lstStyle/>
          <a:p>
            <a:pPr algn="ctr"/>
            <a:r>
              <a:rPr lang="en-US" sz="2400" b="1">
                <a:latin typeface="Georgia" pitchFamily="18" charset="0"/>
              </a:rPr>
              <a:t>James B. Fels, R.G.</a:t>
            </a:r>
          </a:p>
          <a:p>
            <a:pPr algn="ctr"/>
            <a:r>
              <a:rPr lang="en-US" sz="2400" b="1">
                <a:latin typeface="Georgia" pitchFamily="18" charset="0"/>
              </a:rPr>
              <a:t>Senior Geologist</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2" name="Rectangle 6"/>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INTERPRETATION OF STI REGULATION</a:t>
            </a:r>
          </a:p>
        </p:txBody>
      </p:sp>
      <p:sp>
        <p:nvSpPr>
          <p:cNvPr id="12291" name="Rectangle 3"/>
          <p:cNvSpPr>
            <a:spLocks noGrp="1" noChangeArrowheads="1"/>
          </p:cNvSpPr>
          <p:nvPr>
            <p:ph idx="1"/>
          </p:nvPr>
        </p:nvSpPr>
        <p:spPr>
          <a:xfrm>
            <a:off x="609600" y="1447800"/>
            <a:ext cx="8305800" cy="4343400"/>
          </a:xfrm>
        </p:spPr>
        <p:txBody>
          <a:bodyPr/>
          <a:lstStyle/>
          <a:p>
            <a:pPr eaLnBrk="1" hangingPunct="1">
              <a:buFont typeface="Wingdings" pitchFamily="2" charset="2"/>
              <a:buChar char="è"/>
            </a:pPr>
            <a:r>
              <a:rPr lang="en-US" b="1" smtClean="0"/>
              <a:t>Vague with regard to specific details needed to demonstrate "sufficient resistance”.</a:t>
            </a:r>
          </a:p>
          <a:p>
            <a:pPr eaLnBrk="1" hangingPunct="1">
              <a:buFont typeface="Wingdings" pitchFamily="2" charset="2"/>
              <a:buChar char="è"/>
            </a:pPr>
            <a:r>
              <a:rPr lang="en-US" b="1" smtClean="0"/>
              <a:t>No mention of acceptable hydraulic conductivity values, acceptable seepage rates, acceptable time frame for cleanup to occur, etc.</a:t>
            </a:r>
          </a:p>
          <a:p>
            <a:pPr eaLnBrk="1" hangingPunct="1">
              <a:buFont typeface="Wingdings" pitchFamily="2" charset="2"/>
              <a:buChar char="è"/>
            </a:pPr>
            <a:r>
              <a:rPr lang="en-US" b="1" smtClean="0"/>
              <a:t>Vague with regard to risk associated with site conditions and evaluations.</a:t>
            </a:r>
          </a:p>
        </p:txBody>
      </p:sp>
      <p:sp>
        <p:nvSpPr>
          <p:cNvPr id="12292"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a:bodyPr>
          <a:lstStyle/>
          <a:p>
            <a:pPr algn="ctr" eaLnBrk="1" fontAlgn="auto" hangingPunct="1">
              <a:spcAft>
                <a:spcPts val="0"/>
              </a:spcAft>
              <a:defRPr/>
            </a:pPr>
            <a:r>
              <a:rPr lang="en-US" b="1" u="sng" dirty="0" smtClean="0">
                <a:solidFill>
                  <a:schemeClr val="hlink"/>
                </a:solidFill>
                <a:effectLst>
                  <a:outerShdw blurRad="38100" dist="38100" dir="2700000" algn="tl">
                    <a:srgbClr val="C0C0C0"/>
                  </a:outerShdw>
                </a:effectLst>
              </a:rPr>
              <a:t>GREDELL Engineering’s Solution</a:t>
            </a:r>
          </a:p>
        </p:txBody>
      </p:sp>
      <p:sp>
        <p:nvSpPr>
          <p:cNvPr id="13315" name="Rectangle 3"/>
          <p:cNvSpPr>
            <a:spLocks noGrp="1" noChangeArrowheads="1"/>
          </p:cNvSpPr>
          <p:nvPr>
            <p:ph idx="1"/>
          </p:nvPr>
        </p:nvSpPr>
        <p:spPr>
          <a:xfrm>
            <a:off x="609600" y="1447800"/>
            <a:ext cx="8305800" cy="4724400"/>
          </a:xfrm>
        </p:spPr>
        <p:txBody>
          <a:bodyPr/>
          <a:lstStyle/>
          <a:p>
            <a:pPr eaLnBrk="1" hangingPunct="1">
              <a:buFont typeface="Wingdings" pitchFamily="2" charset="2"/>
              <a:buChar char="è"/>
            </a:pPr>
            <a:r>
              <a:rPr lang="en-US" b="1" smtClean="0"/>
              <a:t>Developed a process to inspect, document and assess the containment area according to the items listed in the Steel Tank Institute definition (site specific conditions, soil type, geologic surroundings, hydrologic parameters of soil and bedrock, surrounding land use).</a:t>
            </a:r>
          </a:p>
          <a:p>
            <a:pPr eaLnBrk="1" hangingPunct="1">
              <a:buFont typeface="Wingdings" pitchFamily="2" charset="2"/>
              <a:buChar char="è"/>
            </a:pPr>
            <a:r>
              <a:rPr lang="en-US" b="1" smtClean="0"/>
              <a:t>Rely on technical consideration of the risk based evaluations and the potential for soil and groundwater contamination as described in the MDNR Risk Based Corrective Action Guidance Document for Tank Sites.</a:t>
            </a:r>
          </a:p>
        </p:txBody>
      </p:sp>
      <p:sp>
        <p:nvSpPr>
          <p:cNvPr id="13316"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GREDELL ENGINEERINGS PROCESS</a:t>
            </a:r>
          </a:p>
        </p:txBody>
      </p:sp>
      <p:sp>
        <p:nvSpPr>
          <p:cNvPr id="14339" name="Rectangle 3"/>
          <p:cNvSpPr>
            <a:spLocks noGrp="1" noChangeArrowheads="1"/>
          </p:cNvSpPr>
          <p:nvPr>
            <p:ph idx="1"/>
          </p:nvPr>
        </p:nvSpPr>
        <p:spPr>
          <a:xfrm>
            <a:off x="609600" y="1447800"/>
            <a:ext cx="8305800" cy="4724400"/>
          </a:xfrm>
        </p:spPr>
        <p:txBody>
          <a:bodyPr/>
          <a:lstStyle/>
          <a:p>
            <a:pPr eaLnBrk="1" hangingPunct="1">
              <a:buFont typeface="Wingdings" pitchFamily="2" charset="2"/>
              <a:buChar char="è"/>
            </a:pPr>
            <a:r>
              <a:rPr lang="en-US" b="1" smtClean="0"/>
              <a:t>Utilize Missouri Environmental Geology Atlas (MEGA) for site geologic conditions and known water wells.</a:t>
            </a:r>
          </a:p>
          <a:p>
            <a:pPr lvl="1" eaLnBrk="1" hangingPunct="1">
              <a:buFont typeface="Wingdings" pitchFamily="2" charset="2"/>
              <a:buChar char="è"/>
            </a:pPr>
            <a:r>
              <a:rPr lang="en-US" b="1" smtClean="0"/>
              <a:t>Depth to bedrock, karst, springs, faults, etc.</a:t>
            </a:r>
          </a:p>
          <a:p>
            <a:pPr lvl="1" eaLnBrk="1" hangingPunct="1">
              <a:buFont typeface="Wingdings" pitchFamily="2" charset="2"/>
              <a:buChar char="è"/>
            </a:pPr>
            <a:r>
              <a:rPr lang="en-US" b="1" smtClean="0"/>
              <a:t>¼-mile radius private wells.</a:t>
            </a:r>
          </a:p>
          <a:p>
            <a:pPr lvl="1" eaLnBrk="1" hangingPunct="1">
              <a:buFont typeface="Wingdings" pitchFamily="2" charset="2"/>
              <a:buChar char="è"/>
            </a:pPr>
            <a:r>
              <a:rPr lang="en-US" b="1" smtClean="0"/>
              <a:t>1-mile radius public wells.</a:t>
            </a:r>
          </a:p>
        </p:txBody>
      </p:sp>
      <p:sp>
        <p:nvSpPr>
          <p:cNvPr id="14340"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GREDELL ENGINEERINGS PROCESS</a:t>
            </a:r>
          </a:p>
        </p:txBody>
      </p:sp>
      <p:sp>
        <p:nvSpPr>
          <p:cNvPr id="15363" name="Rectangle 3"/>
          <p:cNvSpPr>
            <a:spLocks noGrp="1" noChangeArrowheads="1"/>
          </p:cNvSpPr>
          <p:nvPr>
            <p:ph idx="1"/>
          </p:nvPr>
        </p:nvSpPr>
        <p:spPr>
          <a:xfrm>
            <a:off x="609600" y="1447800"/>
            <a:ext cx="8305800" cy="4724400"/>
          </a:xfrm>
        </p:spPr>
        <p:txBody>
          <a:bodyPr/>
          <a:lstStyle/>
          <a:p>
            <a:pPr eaLnBrk="1" hangingPunct="1">
              <a:buFont typeface="Wingdings" pitchFamily="2" charset="2"/>
              <a:buChar char="è"/>
            </a:pPr>
            <a:r>
              <a:rPr lang="en-US" b="1" smtClean="0"/>
              <a:t>Utilize Web Soil Survey (WSS) for soil data and information produced by the National Cooperative Soil Survey operated by the USDA Natural Resources Conservation Service (NRCS).</a:t>
            </a:r>
          </a:p>
          <a:p>
            <a:pPr lvl="1" eaLnBrk="1" hangingPunct="1">
              <a:buFont typeface="Wingdings" pitchFamily="2" charset="2"/>
              <a:buChar char="è"/>
            </a:pPr>
            <a:r>
              <a:rPr lang="en-US" b="1" smtClean="0"/>
              <a:t>Soil Map Unit Descriptions (i.e., texture, structure, etc.).</a:t>
            </a:r>
          </a:p>
          <a:p>
            <a:pPr lvl="1" eaLnBrk="1" hangingPunct="1">
              <a:buFont typeface="Wingdings" pitchFamily="2" charset="2"/>
              <a:buChar char="è"/>
            </a:pPr>
            <a:r>
              <a:rPr lang="en-US" b="1" smtClean="0"/>
              <a:t>Suitabilities and Limitations (i.e., pond reservoir, percent clay, etc.). </a:t>
            </a:r>
          </a:p>
        </p:txBody>
      </p:sp>
      <p:sp>
        <p:nvSpPr>
          <p:cNvPr id="15364"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a:bodyPr>
          <a:lstStyle/>
          <a:p>
            <a:pPr algn="ctr" eaLnBrk="1" fontAlgn="auto" hangingPunct="1">
              <a:spcAft>
                <a:spcPts val="0"/>
              </a:spcAft>
              <a:defRPr/>
            </a:pPr>
            <a:r>
              <a:rPr lang="en-US" b="1" u="sng" dirty="0" smtClean="0">
                <a:solidFill>
                  <a:schemeClr val="hlink"/>
                </a:solidFill>
                <a:effectLst>
                  <a:outerShdw blurRad="38100" dist="38100" dir="2700000" algn="tl">
                    <a:srgbClr val="C0C0C0"/>
                  </a:outerShdw>
                </a:effectLst>
              </a:rPr>
              <a:t>ON-SITE INSPECTION</a:t>
            </a:r>
          </a:p>
        </p:txBody>
      </p:sp>
      <p:sp>
        <p:nvSpPr>
          <p:cNvPr id="16387" name="Rectangle 3"/>
          <p:cNvSpPr>
            <a:spLocks noGrp="1" noChangeArrowheads="1"/>
          </p:cNvSpPr>
          <p:nvPr>
            <p:ph idx="1"/>
          </p:nvPr>
        </p:nvSpPr>
        <p:spPr>
          <a:xfrm>
            <a:off x="609600" y="1447800"/>
            <a:ext cx="8305800" cy="4724400"/>
          </a:xfrm>
        </p:spPr>
        <p:txBody>
          <a:bodyPr/>
          <a:lstStyle/>
          <a:p>
            <a:pPr eaLnBrk="1" hangingPunct="1">
              <a:buFont typeface="Wingdings" pitchFamily="2" charset="2"/>
              <a:buChar char="è"/>
            </a:pPr>
            <a:r>
              <a:rPr lang="en-US" b="1" smtClean="0"/>
              <a:t>Vertical and horizontal conduits.</a:t>
            </a:r>
          </a:p>
          <a:p>
            <a:pPr lvl="1" eaLnBrk="1" hangingPunct="1">
              <a:buFont typeface="Wingdings" pitchFamily="2" charset="2"/>
              <a:buChar char="è"/>
            </a:pPr>
            <a:r>
              <a:rPr lang="en-US" b="1" smtClean="0"/>
              <a:t>Cracks in concrete.</a:t>
            </a:r>
          </a:p>
          <a:p>
            <a:pPr lvl="1" eaLnBrk="1" hangingPunct="1">
              <a:buFont typeface="Wingdings" pitchFamily="2" charset="2"/>
              <a:buChar char="è"/>
            </a:pPr>
            <a:r>
              <a:rPr lang="en-US" b="1" smtClean="0"/>
              <a:t>Drain valves.</a:t>
            </a:r>
          </a:p>
          <a:p>
            <a:pPr lvl="1" eaLnBrk="1" hangingPunct="1">
              <a:buFont typeface="Wingdings" pitchFamily="2" charset="2"/>
              <a:buChar char="è"/>
            </a:pPr>
            <a:r>
              <a:rPr lang="en-US" b="1" smtClean="0"/>
              <a:t>Product lines and utilities plumbed through berms, walls or beneath the secondary containment structure.</a:t>
            </a:r>
          </a:p>
          <a:p>
            <a:pPr lvl="1" eaLnBrk="1" hangingPunct="1">
              <a:buFont typeface="Wingdings" pitchFamily="2" charset="2"/>
              <a:buChar char="è"/>
            </a:pPr>
            <a:r>
              <a:rPr lang="en-US" b="1" smtClean="0"/>
              <a:t>Soil texture (e.g., sand).</a:t>
            </a:r>
          </a:p>
          <a:p>
            <a:pPr lvl="1" eaLnBrk="1" hangingPunct="1">
              <a:buFont typeface="Wingdings" pitchFamily="2" charset="2"/>
              <a:buChar char="è"/>
            </a:pPr>
            <a:r>
              <a:rPr lang="en-US" b="1" smtClean="0"/>
              <a:t>Constructed on bedrock (e.g., fractures).</a:t>
            </a:r>
          </a:p>
          <a:p>
            <a:pPr lvl="1" eaLnBrk="1" hangingPunct="1">
              <a:buFont typeface="Wingdings" pitchFamily="2" charset="2"/>
              <a:buChar char="è"/>
            </a:pPr>
            <a:r>
              <a:rPr lang="en-US" b="1" smtClean="0"/>
              <a:t>Water wells, cisterns, and utilities on site.</a:t>
            </a:r>
          </a:p>
          <a:p>
            <a:pPr lvl="1" eaLnBrk="1" hangingPunct="1">
              <a:buFont typeface="Wingdings" pitchFamily="2" charset="2"/>
              <a:buChar char="è"/>
            </a:pPr>
            <a:endParaRPr lang="en-US" b="1" smtClean="0"/>
          </a:p>
        </p:txBody>
      </p:sp>
      <p:sp>
        <p:nvSpPr>
          <p:cNvPr id="16388"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a:bodyPr>
          <a:lstStyle/>
          <a:p>
            <a:pPr algn="ctr" eaLnBrk="1" fontAlgn="auto" hangingPunct="1">
              <a:spcAft>
                <a:spcPts val="0"/>
              </a:spcAft>
              <a:defRPr/>
            </a:pPr>
            <a:r>
              <a:rPr lang="en-US" b="1" u="sng" dirty="0" smtClean="0">
                <a:solidFill>
                  <a:schemeClr val="hlink"/>
                </a:solidFill>
                <a:effectLst>
                  <a:outerShdw blurRad="38100" dist="38100" dir="2700000" algn="tl">
                    <a:srgbClr val="C0C0C0"/>
                  </a:outerShdw>
                </a:effectLst>
              </a:rPr>
              <a:t>ON-SITE INSPECTION CONT.</a:t>
            </a:r>
          </a:p>
        </p:txBody>
      </p:sp>
      <p:sp>
        <p:nvSpPr>
          <p:cNvPr id="17411" name="Rectangle 3"/>
          <p:cNvSpPr>
            <a:spLocks noGrp="1" noChangeArrowheads="1"/>
          </p:cNvSpPr>
          <p:nvPr>
            <p:ph idx="1"/>
          </p:nvPr>
        </p:nvSpPr>
        <p:spPr>
          <a:xfrm>
            <a:off x="609600" y="1295400"/>
            <a:ext cx="8305800" cy="4953000"/>
          </a:xfrm>
        </p:spPr>
        <p:txBody>
          <a:bodyPr/>
          <a:lstStyle/>
          <a:p>
            <a:pPr eaLnBrk="1" hangingPunct="1">
              <a:buFont typeface="Wingdings" pitchFamily="2" charset="2"/>
              <a:buChar char="è"/>
            </a:pPr>
            <a:r>
              <a:rPr lang="en-US" b="1" smtClean="0"/>
              <a:t>Soil borings advanced in earthen structures</a:t>
            </a:r>
          </a:p>
          <a:p>
            <a:pPr lvl="1" eaLnBrk="1" hangingPunct="1">
              <a:buFont typeface="Wingdings" pitchFamily="2" charset="2"/>
              <a:buChar char="è"/>
            </a:pPr>
            <a:r>
              <a:rPr lang="en-US" b="1" smtClean="0"/>
              <a:t>Less than 40-inches below floor.</a:t>
            </a:r>
          </a:p>
          <a:p>
            <a:pPr lvl="1" eaLnBrk="1" hangingPunct="1">
              <a:buFont typeface="Wingdings" pitchFamily="2" charset="2"/>
              <a:buChar char="è"/>
            </a:pPr>
            <a:r>
              <a:rPr lang="en-US" b="1" smtClean="0"/>
              <a:t>Describe soil texture, water content, horizon, etc.</a:t>
            </a:r>
          </a:p>
          <a:p>
            <a:pPr lvl="1" eaLnBrk="1" hangingPunct="1">
              <a:buFont typeface="Wingdings" pitchFamily="2" charset="2"/>
              <a:buChar char="è"/>
            </a:pPr>
            <a:r>
              <a:rPr lang="en-US" b="1" smtClean="0"/>
              <a:t>Note petroleum odor and moisture in subsurface borings. </a:t>
            </a:r>
            <a:r>
              <a:rPr lang="en-US" b="1" i="1" smtClean="0"/>
              <a:t>Of importance is if odor and moisture content decreases with depth.</a:t>
            </a:r>
          </a:p>
          <a:p>
            <a:pPr eaLnBrk="1" hangingPunct="1">
              <a:buFont typeface="Wingdings" pitchFamily="2" charset="2"/>
              <a:buChar char="è"/>
            </a:pPr>
            <a:r>
              <a:rPr lang="en-US" b="1" smtClean="0"/>
              <a:t>Documentation</a:t>
            </a:r>
          </a:p>
          <a:p>
            <a:pPr lvl="1" eaLnBrk="1" hangingPunct="1">
              <a:buFont typeface="Wingdings" pitchFamily="2" charset="2"/>
              <a:buChar char="è"/>
            </a:pPr>
            <a:r>
              <a:rPr lang="en-US" b="1" smtClean="0"/>
              <a:t>Site sketch including secondary containment structure, ASTs, and utilities.</a:t>
            </a:r>
          </a:p>
          <a:p>
            <a:pPr lvl="1" eaLnBrk="1" hangingPunct="1">
              <a:buFont typeface="Wingdings" pitchFamily="2" charset="2"/>
              <a:buChar char="è"/>
            </a:pPr>
            <a:r>
              <a:rPr lang="en-US" b="1" smtClean="0"/>
              <a:t>Photographs.</a:t>
            </a:r>
          </a:p>
        </p:txBody>
      </p:sp>
      <p:sp>
        <p:nvSpPr>
          <p:cNvPr id="17412"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REPORTING</a:t>
            </a:r>
          </a:p>
        </p:txBody>
      </p:sp>
      <p:sp>
        <p:nvSpPr>
          <p:cNvPr id="18435" name="Rectangle 3"/>
          <p:cNvSpPr>
            <a:spLocks noGrp="1" noChangeArrowheads="1"/>
          </p:cNvSpPr>
          <p:nvPr>
            <p:ph idx="1"/>
          </p:nvPr>
        </p:nvSpPr>
        <p:spPr>
          <a:xfrm>
            <a:off x="609600" y="1447800"/>
            <a:ext cx="8305800" cy="4724400"/>
          </a:xfrm>
        </p:spPr>
        <p:txBody>
          <a:bodyPr/>
          <a:lstStyle/>
          <a:p>
            <a:pPr eaLnBrk="1" hangingPunct="1">
              <a:buFont typeface="Wingdings" pitchFamily="2" charset="2"/>
              <a:buChar char="è"/>
            </a:pPr>
            <a:r>
              <a:rPr lang="en-US" b="1" smtClean="0"/>
              <a:t>Site Features (i.e., number of ASTs, product stored, type of facility, personnel on site during normal business hours)</a:t>
            </a:r>
          </a:p>
          <a:p>
            <a:pPr eaLnBrk="1" hangingPunct="1">
              <a:buFont typeface="Wingdings" pitchFamily="2" charset="2"/>
              <a:buChar char="è"/>
            </a:pPr>
            <a:r>
              <a:rPr lang="en-US" b="1" smtClean="0"/>
              <a:t>Physical Properties (i.e., soils, geology, water wells, land use, utilities).</a:t>
            </a:r>
          </a:p>
          <a:p>
            <a:pPr eaLnBrk="1" hangingPunct="1">
              <a:buFont typeface="Wingdings" pitchFamily="2" charset="2"/>
              <a:buChar char="è"/>
            </a:pPr>
            <a:r>
              <a:rPr lang="en-US" b="1" smtClean="0"/>
              <a:t>Site Visit Documentation (i.e., number of borings, soil descriptions, evidence of standing water, type of vegetation, if any, in the containment area, photographs).</a:t>
            </a:r>
          </a:p>
        </p:txBody>
      </p:sp>
      <p:sp>
        <p:nvSpPr>
          <p:cNvPr id="18436"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REPORTING CONT.</a:t>
            </a:r>
          </a:p>
        </p:txBody>
      </p:sp>
      <p:sp>
        <p:nvSpPr>
          <p:cNvPr id="19459" name="Rectangle 3"/>
          <p:cNvSpPr>
            <a:spLocks noGrp="1" noChangeArrowheads="1"/>
          </p:cNvSpPr>
          <p:nvPr>
            <p:ph idx="1"/>
          </p:nvPr>
        </p:nvSpPr>
        <p:spPr>
          <a:xfrm>
            <a:off x="609600" y="1447800"/>
            <a:ext cx="8305800" cy="4724400"/>
          </a:xfrm>
        </p:spPr>
        <p:txBody>
          <a:bodyPr/>
          <a:lstStyle/>
          <a:p>
            <a:pPr eaLnBrk="1" hangingPunct="1">
              <a:buFont typeface="Wingdings" pitchFamily="2" charset="2"/>
              <a:buChar char="è"/>
            </a:pPr>
            <a:r>
              <a:rPr lang="en-US" b="1" smtClean="0"/>
              <a:t>Summary</a:t>
            </a:r>
          </a:p>
          <a:p>
            <a:pPr lvl="1" eaLnBrk="1" hangingPunct="1">
              <a:buFont typeface="Wingdings" pitchFamily="2" charset="2"/>
              <a:buChar char="è"/>
            </a:pPr>
            <a:r>
              <a:rPr lang="en-US" b="1" smtClean="0"/>
              <a:t>Findings and recommendations.</a:t>
            </a:r>
          </a:p>
          <a:p>
            <a:pPr eaLnBrk="1" hangingPunct="1">
              <a:buFont typeface="Wingdings" pitchFamily="2" charset="2"/>
              <a:buChar char="è"/>
            </a:pPr>
            <a:r>
              <a:rPr lang="en-US" b="1" smtClean="0"/>
              <a:t>Scope and Limitations</a:t>
            </a:r>
          </a:p>
          <a:p>
            <a:pPr lvl="1" eaLnBrk="1" hangingPunct="1">
              <a:buFont typeface="Wingdings" pitchFamily="2" charset="2"/>
              <a:buChar char="è"/>
            </a:pPr>
            <a:r>
              <a:rPr lang="en-US" b="1" smtClean="0"/>
              <a:t>Does not evaluate or address any other issues pertinent to secondary containment such as sufficient holding capacity of the structure, tank or pipe integrity, historic release, or any other technical or regulatory considerations that might be applicable.</a:t>
            </a:r>
          </a:p>
        </p:txBody>
      </p:sp>
      <p:sp>
        <p:nvSpPr>
          <p:cNvPr id="19460"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REPORTING CONT.</a:t>
            </a:r>
          </a:p>
        </p:txBody>
      </p:sp>
      <p:sp>
        <p:nvSpPr>
          <p:cNvPr id="20483" name="Rectangle 3"/>
          <p:cNvSpPr>
            <a:spLocks noGrp="1" noChangeArrowheads="1"/>
          </p:cNvSpPr>
          <p:nvPr>
            <p:ph idx="1"/>
          </p:nvPr>
        </p:nvSpPr>
        <p:spPr>
          <a:xfrm>
            <a:off x="609600" y="1447800"/>
            <a:ext cx="8305800" cy="4724400"/>
          </a:xfrm>
        </p:spPr>
        <p:txBody>
          <a:bodyPr/>
          <a:lstStyle/>
          <a:p>
            <a:pPr eaLnBrk="1" hangingPunct="1">
              <a:buFont typeface="Wingdings" pitchFamily="2" charset="2"/>
              <a:buChar char="è"/>
            </a:pPr>
            <a:r>
              <a:rPr lang="en-US" b="1" smtClean="0"/>
              <a:t>Conclusions</a:t>
            </a:r>
          </a:p>
          <a:p>
            <a:pPr lvl="1" eaLnBrk="1" hangingPunct="1">
              <a:buFont typeface="Wingdings" pitchFamily="2" charset="2"/>
              <a:buChar char="è"/>
            </a:pPr>
            <a:r>
              <a:rPr lang="en-US" b="1" smtClean="0"/>
              <a:t>Meets interpretation of the Sufficiently Impervious definition.</a:t>
            </a:r>
          </a:p>
          <a:p>
            <a:pPr lvl="1" eaLnBrk="1" hangingPunct="1">
              <a:buFont typeface="Wingdings" pitchFamily="2" charset="2"/>
              <a:buChar char="è"/>
            </a:pPr>
            <a:r>
              <a:rPr lang="en-US" b="1" smtClean="0"/>
              <a:t>Does Not Meet interpretation of the Sufficiently Impervious definition.</a:t>
            </a:r>
          </a:p>
          <a:p>
            <a:pPr lvl="1" eaLnBrk="1" hangingPunct="1">
              <a:buFont typeface="Wingdings" pitchFamily="2" charset="2"/>
              <a:buChar char="è"/>
            </a:pPr>
            <a:r>
              <a:rPr lang="en-US" b="1" smtClean="0"/>
              <a:t>Recommend additional testing or procedures in order to further characterize the site or to meet the interpretation of the Sufficiently Impervious definition.</a:t>
            </a:r>
          </a:p>
        </p:txBody>
      </p:sp>
      <p:sp>
        <p:nvSpPr>
          <p:cNvPr id="20484"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RECOMMENDATIONS</a:t>
            </a:r>
          </a:p>
        </p:txBody>
      </p:sp>
      <p:sp>
        <p:nvSpPr>
          <p:cNvPr id="107523" name="Rectangle 3"/>
          <p:cNvSpPr>
            <a:spLocks noGrp="1" noChangeArrowheads="1"/>
          </p:cNvSpPr>
          <p:nvPr>
            <p:ph idx="1"/>
          </p:nvPr>
        </p:nvSpPr>
        <p:spPr>
          <a:xfrm>
            <a:off x="609600" y="1447800"/>
            <a:ext cx="8305800" cy="4724400"/>
          </a:xfrm>
        </p:spPr>
        <p:txBody>
          <a:bodyPr>
            <a:normAutofit fontScale="92500" lnSpcReduction="10000"/>
          </a:bodyPr>
          <a:lstStyle/>
          <a:p>
            <a:pPr marL="274320" indent="-274320" eaLnBrk="1" fontAlgn="auto" hangingPunct="1">
              <a:spcAft>
                <a:spcPts val="0"/>
              </a:spcAft>
              <a:buClr>
                <a:schemeClr val="accent3"/>
              </a:buClr>
              <a:buFont typeface="Wingdings" pitchFamily="2" charset="2"/>
              <a:buChar char="è"/>
              <a:defRPr/>
            </a:pPr>
            <a:r>
              <a:rPr lang="en-US" b="1" dirty="0" smtClean="0"/>
              <a:t>Further assessment (permeability laboratory testing, water seepage assessment)</a:t>
            </a:r>
          </a:p>
          <a:p>
            <a:pPr lvl="2" indent="-246888" eaLnBrk="1" fontAlgn="auto" hangingPunct="1">
              <a:spcAft>
                <a:spcPts val="0"/>
              </a:spcAft>
              <a:buFont typeface="Wingdings" pitchFamily="2" charset="2"/>
              <a:buChar char="è"/>
              <a:defRPr/>
            </a:pPr>
            <a:r>
              <a:rPr lang="en-US" b="1" dirty="0" smtClean="0"/>
              <a:t>Permeability Laboratory Testing</a:t>
            </a:r>
          </a:p>
          <a:p>
            <a:pPr marL="1188720" lvl="3" indent="-210312" eaLnBrk="1" fontAlgn="auto" hangingPunct="1">
              <a:spcAft>
                <a:spcPts val="0"/>
              </a:spcAft>
              <a:buClr>
                <a:schemeClr val="accent3"/>
              </a:buClr>
              <a:buFont typeface="Wingdings" pitchFamily="2" charset="2"/>
              <a:buChar char="è"/>
              <a:defRPr/>
            </a:pPr>
            <a:r>
              <a:rPr lang="en-US" b="1" dirty="0" smtClean="0"/>
              <a:t>Undisturbed soil sample (</a:t>
            </a:r>
            <a:r>
              <a:rPr lang="en-US" b="1" dirty="0" err="1" smtClean="0"/>
              <a:t>shelby</a:t>
            </a:r>
            <a:r>
              <a:rPr lang="en-US" b="1" dirty="0" smtClean="0"/>
              <a:t> tube)</a:t>
            </a:r>
          </a:p>
          <a:p>
            <a:pPr marL="1188720" lvl="3" indent="-210312" eaLnBrk="1" fontAlgn="auto" hangingPunct="1">
              <a:spcAft>
                <a:spcPts val="0"/>
              </a:spcAft>
              <a:buClr>
                <a:schemeClr val="accent3"/>
              </a:buClr>
              <a:buFont typeface="Wingdings" pitchFamily="2" charset="2"/>
              <a:buChar char="è"/>
              <a:defRPr/>
            </a:pPr>
            <a:r>
              <a:rPr lang="en-US" b="1" dirty="0" smtClean="0"/>
              <a:t>Triangular permeability test to demonstrate in-situ permeability of soil within secondary containment</a:t>
            </a:r>
          </a:p>
          <a:p>
            <a:pPr lvl="2" indent="-246888" eaLnBrk="1" fontAlgn="auto" hangingPunct="1">
              <a:spcAft>
                <a:spcPts val="0"/>
              </a:spcAft>
              <a:buFont typeface="Wingdings" pitchFamily="2" charset="2"/>
              <a:buChar char="è"/>
              <a:defRPr/>
            </a:pPr>
            <a:r>
              <a:rPr lang="en-US" b="1" dirty="0" smtClean="0"/>
              <a:t> Water Seepage Loss Assessment</a:t>
            </a:r>
          </a:p>
          <a:p>
            <a:pPr marL="1188720" lvl="3" indent="-210312" eaLnBrk="1" fontAlgn="auto" hangingPunct="1">
              <a:spcAft>
                <a:spcPts val="0"/>
              </a:spcAft>
              <a:buClr>
                <a:schemeClr val="accent3"/>
              </a:buClr>
              <a:buFont typeface="Wingdings" pitchFamily="2" charset="2"/>
              <a:buChar char="è"/>
              <a:defRPr/>
            </a:pPr>
            <a:r>
              <a:rPr lang="en-US" b="1" dirty="0" smtClean="0"/>
              <a:t>Add known volume of water to secondary containment structure.</a:t>
            </a:r>
          </a:p>
          <a:p>
            <a:pPr marL="1188720" lvl="3" indent="-210312" eaLnBrk="1" fontAlgn="auto" hangingPunct="1">
              <a:spcAft>
                <a:spcPts val="0"/>
              </a:spcAft>
              <a:buClr>
                <a:schemeClr val="accent3"/>
              </a:buClr>
              <a:buFont typeface="Wingdings" pitchFamily="2" charset="2"/>
              <a:buChar char="è"/>
              <a:defRPr/>
            </a:pPr>
            <a:r>
              <a:rPr lang="en-US" b="1" dirty="0" smtClean="0"/>
              <a:t>Measure loss and calculate rate of infiltration.</a:t>
            </a:r>
          </a:p>
          <a:p>
            <a:pPr marL="1188720" lvl="3" indent="-210312" eaLnBrk="1" fontAlgn="auto" hangingPunct="1">
              <a:spcAft>
                <a:spcPts val="0"/>
              </a:spcAft>
              <a:buClr>
                <a:schemeClr val="accent3"/>
              </a:buClr>
              <a:buFont typeface="Wingdings" pitchFamily="2" charset="2"/>
              <a:buChar char="è"/>
              <a:defRPr/>
            </a:pPr>
            <a:r>
              <a:rPr lang="en-US" b="1" dirty="0" smtClean="0"/>
              <a:t>24-hour assessment.</a:t>
            </a:r>
          </a:p>
          <a:p>
            <a:pPr marL="274320" indent="-274320" eaLnBrk="1" fontAlgn="auto" hangingPunct="1">
              <a:spcAft>
                <a:spcPts val="0"/>
              </a:spcAft>
              <a:buClr>
                <a:schemeClr val="accent3"/>
              </a:buClr>
              <a:buFont typeface="Wingdings" pitchFamily="2" charset="2"/>
              <a:buChar char="è"/>
              <a:defRPr/>
            </a:pPr>
            <a:r>
              <a:rPr lang="en-US" b="1" dirty="0" smtClean="0"/>
              <a:t>Minor repairs (e.g., seal cracks, repair drain valve).</a:t>
            </a:r>
          </a:p>
          <a:p>
            <a:pPr marL="274320" indent="-274320" eaLnBrk="1" fontAlgn="auto" hangingPunct="1">
              <a:spcAft>
                <a:spcPts val="0"/>
              </a:spcAft>
              <a:buClr>
                <a:schemeClr val="accent3"/>
              </a:buClr>
              <a:buFont typeface="Wingdings" pitchFamily="2" charset="2"/>
              <a:buChar char="è"/>
              <a:defRPr/>
            </a:pPr>
            <a:r>
              <a:rPr lang="en-US" b="1" dirty="0" smtClean="0"/>
              <a:t>Major repairs (e.g., reroute product lines, </a:t>
            </a:r>
            <a:r>
              <a:rPr lang="en-US" b="1" dirty="0" err="1" smtClean="0"/>
              <a:t>geosynthetic</a:t>
            </a:r>
            <a:r>
              <a:rPr lang="en-US" b="1" dirty="0" smtClean="0"/>
              <a:t> liner, spray-on liner or clay liner installation).</a:t>
            </a:r>
          </a:p>
          <a:p>
            <a:pPr marL="274320" indent="-274320" eaLnBrk="1" fontAlgn="auto" hangingPunct="1">
              <a:spcAft>
                <a:spcPts val="0"/>
              </a:spcAft>
              <a:buClr>
                <a:schemeClr val="accent3"/>
              </a:buClr>
              <a:buFont typeface="Wingdings" pitchFamily="2" charset="2"/>
              <a:buChar char="è"/>
              <a:defRPr/>
            </a:pPr>
            <a:endParaRPr lang="en-US" b="1" dirty="0" smtClean="0"/>
          </a:p>
        </p:txBody>
      </p:sp>
      <p:sp>
        <p:nvSpPr>
          <p:cNvPr id="21508"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4"/>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dirty="0" smtClean="0">
                <a:solidFill>
                  <a:schemeClr val="hlink"/>
                </a:solidFill>
                <a:effectLst>
                  <a:outerShdw blurRad="38100" dist="38100" dir="2700000" algn="tl">
                    <a:srgbClr val="C0C0C0"/>
                  </a:outerShdw>
                </a:effectLst>
              </a:rPr>
              <a:t>GREDELL ENGINEERING EXPERIENCE &amp; FOCUS</a:t>
            </a:r>
          </a:p>
        </p:txBody>
      </p:sp>
      <p:sp>
        <p:nvSpPr>
          <p:cNvPr id="107523" name="Rectangle 3"/>
          <p:cNvSpPr>
            <a:spLocks noGrp="1" noChangeArrowheads="1"/>
          </p:cNvSpPr>
          <p:nvPr>
            <p:ph idx="1"/>
          </p:nvPr>
        </p:nvSpPr>
        <p:spPr>
          <a:xfrm>
            <a:off x="609600" y="1295400"/>
            <a:ext cx="8305800" cy="4800600"/>
          </a:xfrm>
        </p:spPr>
        <p:txBody>
          <a:bodyPr>
            <a:normAutofit lnSpcReduction="10000"/>
          </a:bodyPr>
          <a:lstStyle/>
          <a:p>
            <a:pPr marL="274320" indent="-274320" eaLnBrk="1" fontAlgn="auto" hangingPunct="1">
              <a:spcAft>
                <a:spcPts val="0"/>
              </a:spcAft>
              <a:buClr>
                <a:schemeClr val="accent3"/>
              </a:buClr>
              <a:buFont typeface="Wingdings" pitchFamily="2" charset="2"/>
              <a:buChar char="è"/>
              <a:defRPr/>
            </a:pPr>
            <a:r>
              <a:rPr lang="en-US" sz="2800" b="1" dirty="0" smtClean="0"/>
              <a:t>Specialized, Highly Experienced Consulting Firm</a:t>
            </a:r>
          </a:p>
          <a:p>
            <a:pPr marL="640080" lvl="1" indent="-246888" eaLnBrk="1" fontAlgn="auto" hangingPunct="1">
              <a:spcAft>
                <a:spcPts val="0"/>
              </a:spcAft>
              <a:buFont typeface="Wingdings" pitchFamily="2" charset="2"/>
              <a:buChar char="è"/>
              <a:defRPr/>
            </a:pPr>
            <a:r>
              <a:rPr lang="en-US" b="1" dirty="0" smtClean="0"/>
              <a:t>Engineering Design</a:t>
            </a:r>
          </a:p>
          <a:p>
            <a:pPr marL="640080" lvl="1" indent="-246888" eaLnBrk="1" fontAlgn="auto" hangingPunct="1">
              <a:spcAft>
                <a:spcPts val="0"/>
              </a:spcAft>
              <a:buFont typeface="Wingdings" pitchFamily="2" charset="2"/>
              <a:buChar char="è"/>
              <a:defRPr/>
            </a:pPr>
            <a:r>
              <a:rPr lang="en-US" b="1" dirty="0" smtClean="0"/>
              <a:t>Subsurface and Groundwater Investigations</a:t>
            </a:r>
          </a:p>
          <a:p>
            <a:pPr marL="640080" lvl="1" indent="-246888" eaLnBrk="1" fontAlgn="auto" hangingPunct="1">
              <a:spcAft>
                <a:spcPts val="0"/>
              </a:spcAft>
              <a:buFont typeface="Wingdings" pitchFamily="2" charset="2"/>
              <a:buChar char="è"/>
              <a:defRPr/>
            </a:pPr>
            <a:r>
              <a:rPr lang="en-US" b="1" dirty="0" smtClean="0"/>
              <a:t>Environmental Remediation, Compliance &amp; Permitting</a:t>
            </a:r>
          </a:p>
          <a:p>
            <a:pPr marL="640080" lvl="1" indent="-246888" eaLnBrk="1" fontAlgn="auto" hangingPunct="1">
              <a:spcAft>
                <a:spcPts val="0"/>
              </a:spcAft>
              <a:buFont typeface="Wingdings" pitchFamily="2" charset="2"/>
              <a:buChar char="è"/>
              <a:defRPr/>
            </a:pPr>
            <a:r>
              <a:rPr lang="en-US" b="1" dirty="0" smtClean="0"/>
              <a:t>Regulatory Consulting</a:t>
            </a:r>
          </a:p>
          <a:p>
            <a:pPr marL="640080" lvl="1" indent="-246888" eaLnBrk="1" fontAlgn="auto" hangingPunct="1">
              <a:spcAft>
                <a:spcPts val="0"/>
              </a:spcAft>
              <a:buFont typeface="Wingdings" pitchFamily="2" charset="2"/>
              <a:buChar char="è"/>
              <a:defRPr/>
            </a:pPr>
            <a:r>
              <a:rPr lang="en-US" b="1" dirty="0" smtClean="0"/>
              <a:t>Project Management</a:t>
            </a:r>
          </a:p>
          <a:p>
            <a:pPr marL="274320" indent="-274320" eaLnBrk="1" fontAlgn="auto" hangingPunct="1">
              <a:spcAft>
                <a:spcPts val="0"/>
              </a:spcAft>
              <a:buClr>
                <a:schemeClr val="accent3"/>
              </a:buClr>
              <a:buFont typeface="Wingdings" pitchFamily="2" charset="2"/>
              <a:buChar char="è"/>
              <a:defRPr/>
            </a:pPr>
            <a:r>
              <a:rPr lang="en-US" sz="2800" b="1" dirty="0" smtClean="0"/>
              <a:t>Small to Large Projects; Private and Public Clients</a:t>
            </a:r>
          </a:p>
          <a:p>
            <a:pPr marL="274320" indent="-274320" eaLnBrk="1" fontAlgn="auto" hangingPunct="1">
              <a:spcAft>
                <a:spcPts val="0"/>
              </a:spcAft>
              <a:buClr>
                <a:schemeClr val="accent3"/>
              </a:buClr>
              <a:buFont typeface="Wingdings" pitchFamily="2" charset="2"/>
              <a:buChar char="è"/>
              <a:defRPr/>
            </a:pPr>
            <a:r>
              <a:rPr lang="en-US" sz="2800" b="1" dirty="0" smtClean="0"/>
              <a:t>Average Experience of Staff &gt;25 Years</a:t>
            </a:r>
          </a:p>
        </p:txBody>
      </p:sp>
      <p:sp>
        <p:nvSpPr>
          <p:cNvPr id="4100"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
        <p:nvSpPr>
          <p:cNvPr id="60420" name="Rectangle 4"/>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WATER SEEPAGE LOSS ASSESSMENT</a:t>
            </a:r>
          </a:p>
        </p:txBody>
      </p:sp>
      <p:pic>
        <p:nvPicPr>
          <p:cNvPr id="22532" name="Picture 5" descr="100_1759"/>
          <p:cNvPicPr>
            <a:picLocks noGrp="1" noChangeAspect="1" noChangeArrowheads="1"/>
          </p:cNvPicPr>
          <p:nvPr>
            <p:ph idx="1"/>
          </p:nvPr>
        </p:nvPicPr>
        <p:blipFill>
          <a:blip r:embed="rId3" cstate="print"/>
          <a:srcRect/>
          <a:stretch>
            <a:fillRect/>
          </a:stretch>
        </p:blipFill>
        <p:spPr>
          <a:xfrm>
            <a:off x="1600200" y="1447800"/>
            <a:ext cx="6297613" cy="4724400"/>
          </a:xfrm>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WATER SEEPAGE LOSS ASSESSMENT</a:t>
            </a:r>
          </a:p>
        </p:txBody>
      </p:sp>
      <p:sp>
        <p:nvSpPr>
          <p:cNvPr id="23555" name="Rectangle 3"/>
          <p:cNvSpPr>
            <a:spLocks noGrp="1" noChangeArrowheads="1"/>
          </p:cNvSpPr>
          <p:nvPr>
            <p:ph idx="1"/>
          </p:nvPr>
        </p:nvSpPr>
        <p:spPr>
          <a:xfrm>
            <a:off x="609600" y="1447800"/>
            <a:ext cx="8305800" cy="4724400"/>
          </a:xfrm>
        </p:spPr>
        <p:txBody>
          <a:bodyPr/>
          <a:lstStyle/>
          <a:p>
            <a:pPr algn="ctr" eaLnBrk="1" hangingPunct="1">
              <a:buFont typeface="Wingdings" pitchFamily="2" charset="2"/>
              <a:buNone/>
            </a:pPr>
            <a:r>
              <a:rPr lang="en-US" b="1" smtClean="0"/>
              <a:t>VIDEO</a:t>
            </a:r>
          </a:p>
        </p:txBody>
      </p:sp>
      <p:sp>
        <p:nvSpPr>
          <p:cNvPr id="23556"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3581400"/>
            <a:ext cx="5105400" cy="1222375"/>
          </a:xfrm>
        </p:spPr>
        <p:txBody>
          <a:bodyPr>
            <a:noAutofit/>
          </a:bodyPr>
          <a:lstStyle/>
          <a:p>
            <a:pPr eaLnBrk="1" fontAlgn="auto" hangingPunct="1">
              <a:spcAft>
                <a:spcPts val="0"/>
              </a:spcAft>
              <a:defRPr/>
            </a:pPr>
            <a:r>
              <a:rPr lang="en-US" sz="6600" dirty="0" smtClean="0">
                <a:solidFill>
                  <a:srgbClr val="FFC000"/>
                </a:solidFill>
              </a:rPr>
              <a:t>QUESTIONS?  COMMENTS?</a:t>
            </a:r>
            <a:endParaRPr lang="en-US" sz="6600" dirty="0">
              <a:solidFill>
                <a:srgbClr val="FFC000"/>
              </a:solidFill>
            </a:endParaRPr>
          </a:p>
        </p:txBody>
      </p:sp>
      <p:grpSp>
        <p:nvGrpSpPr>
          <p:cNvPr id="24579" name="Group 19"/>
          <p:cNvGrpSpPr>
            <a:grpSpLocks/>
          </p:cNvGrpSpPr>
          <p:nvPr/>
        </p:nvGrpSpPr>
        <p:grpSpPr bwMode="auto">
          <a:xfrm>
            <a:off x="3200400" y="457200"/>
            <a:ext cx="7269163" cy="0"/>
            <a:chOff x="6552" y="1420"/>
            <a:chExt cx="11448" cy="1"/>
          </a:xfrm>
        </p:grpSpPr>
        <p:sp>
          <p:nvSpPr>
            <p:cNvPr id="24586" name="AutoShape 20"/>
            <p:cNvSpPr>
              <a:spLocks noChangeArrowheads="1" noTextEdit="1"/>
            </p:cNvSpPr>
            <p:nvPr/>
          </p:nvSpPr>
          <p:spPr bwMode="auto">
            <a:xfrm>
              <a:off x="6552" y="1420"/>
              <a:ext cx="11448" cy="1"/>
            </a:xfrm>
            <a:prstGeom prst="rect">
              <a:avLst/>
            </a:prstGeom>
            <a:noFill/>
            <a:ln w="9525">
              <a:noFill/>
              <a:miter lim="800000"/>
              <a:headEnd/>
              <a:tailEnd/>
            </a:ln>
          </p:spPr>
          <p:txBody>
            <a:bodyPr/>
            <a:lstStyle/>
            <a:p>
              <a:endParaRPr lang="en-US"/>
            </a:p>
          </p:txBody>
        </p:sp>
      </p:grpSp>
      <p:sp>
        <p:nvSpPr>
          <p:cNvPr id="24580" name="Freeform 21"/>
          <p:cNvSpPr>
            <a:spLocks/>
          </p:cNvSpPr>
          <p:nvPr/>
        </p:nvSpPr>
        <p:spPr bwMode="auto">
          <a:xfrm>
            <a:off x="1368425" y="1598613"/>
            <a:ext cx="5946775" cy="1587"/>
          </a:xfrm>
          <a:custGeom>
            <a:avLst/>
            <a:gdLst>
              <a:gd name="T0" fmla="*/ 0 w 9364"/>
              <a:gd name="T1" fmla="*/ 0 h 3"/>
              <a:gd name="T2" fmla="*/ 2147483647 w 9364"/>
              <a:gd name="T3" fmla="*/ 2147483647 h 3"/>
              <a:gd name="T4" fmla="*/ 0 60000 65536"/>
              <a:gd name="T5" fmla="*/ 0 60000 65536"/>
              <a:gd name="T6" fmla="*/ 0 w 9364"/>
              <a:gd name="T7" fmla="*/ 0 h 3"/>
              <a:gd name="T8" fmla="*/ 9364 w 9364"/>
              <a:gd name="T9" fmla="*/ 3 h 3"/>
            </a:gdLst>
            <a:ahLst/>
            <a:cxnLst>
              <a:cxn ang="T4">
                <a:pos x="T0" y="T1"/>
              </a:cxn>
              <a:cxn ang="T5">
                <a:pos x="T2" y="T3"/>
              </a:cxn>
            </a:cxnLst>
            <a:rect l="T6" t="T7" r="T8" b="T9"/>
            <a:pathLst>
              <a:path w="9364" h="3">
                <a:moveTo>
                  <a:pt x="0" y="0"/>
                </a:moveTo>
                <a:lnTo>
                  <a:pt x="9364" y="3"/>
                </a:lnTo>
              </a:path>
            </a:pathLst>
          </a:custGeom>
          <a:noFill/>
          <a:ln w="12700">
            <a:solidFill>
              <a:srgbClr val="000080"/>
            </a:solidFill>
            <a:round/>
            <a:headEnd/>
            <a:tailEnd/>
          </a:ln>
        </p:spPr>
        <p:txBody>
          <a:bodyPr/>
          <a:lstStyle/>
          <a:p>
            <a:endParaRPr lang="en-US"/>
          </a:p>
        </p:txBody>
      </p:sp>
      <p:sp>
        <p:nvSpPr>
          <p:cNvPr id="31749" name="Rectangle 22"/>
          <p:cNvSpPr>
            <a:spLocks noChangeArrowheads="1"/>
          </p:cNvSpPr>
          <p:nvPr/>
        </p:nvSpPr>
        <p:spPr bwMode="auto">
          <a:xfrm>
            <a:off x="1066800" y="998538"/>
            <a:ext cx="6858000" cy="860425"/>
          </a:xfrm>
          <a:prstGeom prst="rect">
            <a:avLst/>
          </a:prstGeom>
          <a:noFill/>
          <a:ln w="9525">
            <a:noFill/>
            <a:miter lim="800000"/>
            <a:headEnd/>
            <a:tailEnd/>
          </a:ln>
        </p:spPr>
        <p:txBody>
          <a:bodyPr anchor="ctr">
            <a:spAutoFit/>
          </a:bodyPr>
          <a:lstStyle/>
          <a:p>
            <a:pPr>
              <a:defRPr/>
            </a:pPr>
            <a:r>
              <a:rPr lang="en-US" sz="3200" b="1" dirty="0">
                <a:solidFill>
                  <a:srgbClr val="000080"/>
                </a:solidFill>
                <a:latin typeface="+mj-lt"/>
                <a:ea typeface="Times New Roman" pitchFamily="18" charset="0"/>
                <a:cs typeface="Franklin Gothic Demi" pitchFamily="34" charset="0"/>
              </a:rPr>
              <a:t>GREDELL Engineering Resources, Inc.</a:t>
            </a:r>
            <a:endParaRPr lang="en-US" sz="3200" b="1" dirty="0">
              <a:latin typeface="+mj-lt"/>
              <a:ea typeface="Times New Roman" pitchFamily="18" charset="0"/>
              <a:cs typeface="Franklin Gothic Demi" pitchFamily="34" charset="0"/>
            </a:endParaRPr>
          </a:p>
          <a:p>
            <a:pPr eaLnBrk="0" hangingPunct="0">
              <a:defRPr/>
            </a:pPr>
            <a:endParaRPr lang="en-US" dirty="0">
              <a:ea typeface="Times New Roman" pitchFamily="18" charset="0"/>
              <a:cs typeface="Franklin Gothic Demi" pitchFamily="34" charset="0"/>
            </a:endParaRPr>
          </a:p>
        </p:txBody>
      </p:sp>
      <p:sp>
        <p:nvSpPr>
          <p:cNvPr id="24582" name="Rectangle 2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sp>
        <p:nvSpPr>
          <p:cNvPr id="24583" name="Rectangle 24"/>
          <p:cNvSpPr>
            <a:spLocks noChangeArrowheads="1"/>
          </p:cNvSpPr>
          <p:nvPr/>
        </p:nvSpPr>
        <p:spPr bwMode="auto">
          <a:xfrm>
            <a:off x="1371600" y="1600200"/>
            <a:ext cx="6324600" cy="369888"/>
          </a:xfrm>
          <a:prstGeom prst="rect">
            <a:avLst/>
          </a:prstGeom>
          <a:noFill/>
          <a:ln w="9525">
            <a:noFill/>
            <a:miter lim="800000"/>
            <a:headEnd/>
            <a:tailEnd/>
          </a:ln>
        </p:spPr>
        <p:txBody>
          <a:bodyPr anchor="ctr">
            <a:spAutoFit/>
          </a:bodyPr>
          <a:lstStyle/>
          <a:p>
            <a:pPr>
              <a:tabLst>
                <a:tab pos="5943600" algn="r"/>
              </a:tabLst>
            </a:pPr>
            <a:r>
              <a:rPr lang="en-US" b="1">
                <a:cs typeface="Times New Roman" pitchFamily="18" charset="0"/>
              </a:rPr>
              <a:t>ENVIRONMENTAL ENGINEERING</a:t>
            </a:r>
            <a:r>
              <a:rPr lang="en-US">
                <a:cs typeface="Times New Roman" pitchFamily="18" charset="0"/>
              </a:rPr>
              <a:t>	LAND - AIR - WATER</a:t>
            </a:r>
          </a:p>
        </p:txBody>
      </p:sp>
      <p:sp>
        <p:nvSpPr>
          <p:cNvPr id="24584" name="TextBox 21"/>
          <p:cNvSpPr txBox="1">
            <a:spLocks noChangeArrowheads="1"/>
          </p:cNvSpPr>
          <p:nvPr/>
        </p:nvSpPr>
        <p:spPr bwMode="auto">
          <a:xfrm>
            <a:off x="1143000" y="1981200"/>
            <a:ext cx="6705600" cy="338138"/>
          </a:xfrm>
          <a:prstGeom prst="rect">
            <a:avLst/>
          </a:prstGeom>
          <a:noFill/>
          <a:ln w="9525">
            <a:noFill/>
            <a:miter lim="800000"/>
            <a:headEnd/>
            <a:tailEnd/>
          </a:ln>
        </p:spPr>
        <p:txBody>
          <a:bodyPr>
            <a:spAutoFit/>
          </a:bodyPr>
          <a:lstStyle/>
          <a:p>
            <a:pPr eaLnBrk="0" hangingPunct="0"/>
            <a:r>
              <a:rPr lang="en-US" sz="1600" b="1"/>
              <a:t>Offices in Jefferson City, Rolla, Springfield and St. Louis, Missouri</a:t>
            </a:r>
            <a:r>
              <a:rPr lang="en-US" sz="1600"/>
              <a:t>.</a:t>
            </a:r>
          </a:p>
        </p:txBody>
      </p:sp>
      <p:sp>
        <p:nvSpPr>
          <p:cNvPr id="24585" name="TextBox 20"/>
          <p:cNvSpPr txBox="1">
            <a:spLocks noChangeArrowheads="1"/>
          </p:cNvSpPr>
          <p:nvPr/>
        </p:nvSpPr>
        <p:spPr bwMode="auto">
          <a:xfrm>
            <a:off x="1828800" y="5334000"/>
            <a:ext cx="5791200" cy="1371600"/>
          </a:xfrm>
          <a:prstGeom prst="rect">
            <a:avLst/>
          </a:prstGeom>
          <a:noFill/>
          <a:ln w="9525">
            <a:noFill/>
            <a:miter lim="800000"/>
            <a:headEnd/>
            <a:tailEnd/>
          </a:ln>
        </p:spPr>
        <p:txBody>
          <a:bodyPr>
            <a:spAutoFit/>
          </a:bodyPr>
          <a:lstStyle/>
          <a:p>
            <a:pPr algn="ctr" eaLnBrk="0" hangingPunct="0"/>
            <a:r>
              <a:rPr lang="en-US" sz="2000" b="1"/>
              <a:t>901 N. PINE STREET</a:t>
            </a:r>
          </a:p>
          <a:p>
            <a:pPr algn="ctr" eaLnBrk="0" hangingPunct="0"/>
            <a:r>
              <a:rPr lang="en-US" sz="2000" b="1"/>
              <a:t>ROLLA, MO</a:t>
            </a:r>
          </a:p>
          <a:p>
            <a:pPr algn="ctr" eaLnBrk="0" hangingPunct="0"/>
            <a:r>
              <a:rPr lang="en-US" sz="2000" b="1"/>
              <a:t>573-426-6433</a:t>
            </a:r>
            <a:endParaRPr lang="en-US" sz="2000"/>
          </a:p>
          <a:p>
            <a:pPr algn="ctr" eaLnBrk="0" hangingPunct="0"/>
            <a:r>
              <a:rPr lang="en-US" sz="2000">
                <a:solidFill>
                  <a:srgbClr val="000099"/>
                </a:solidFill>
              </a:rPr>
              <a:t>www.ger-inc.biz</a:t>
            </a:r>
            <a:r>
              <a:rPr lang="en-US" sz="2400">
                <a:solidFill>
                  <a:srgbClr val="000099"/>
                </a:solidFill>
              </a:rPr>
              <a:t>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6"/>
          <p:cNvSpPr>
            <a:spLocks noGrp="1"/>
          </p:cNvSpPr>
          <p:nvPr>
            <p:ph type="title"/>
          </p:nvPr>
        </p:nvSpPr>
        <p:spPr>
          <a:xfrm>
            <a:off x="304800" y="304800"/>
            <a:ext cx="8686800" cy="990600"/>
          </a:xfrm>
        </p:spPr>
        <p:txBody>
          <a:bodyPr lIns="91440" rIns="91440" bIns="45720">
            <a:normAutofit/>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SECONDARY CONTAINMENT</a:t>
            </a:r>
          </a:p>
        </p:txBody>
      </p:sp>
      <p:sp>
        <p:nvSpPr>
          <p:cNvPr id="5123" name="Rectangle 3"/>
          <p:cNvSpPr>
            <a:spLocks noGrp="1" noChangeArrowheads="1"/>
          </p:cNvSpPr>
          <p:nvPr>
            <p:ph idx="1"/>
          </p:nvPr>
        </p:nvSpPr>
        <p:spPr>
          <a:xfrm>
            <a:off x="609600" y="1447800"/>
            <a:ext cx="8305800" cy="4648200"/>
          </a:xfrm>
        </p:spPr>
        <p:txBody>
          <a:bodyPr/>
          <a:lstStyle/>
          <a:p>
            <a:pPr eaLnBrk="1" hangingPunct="1">
              <a:buFont typeface="Wingdings" pitchFamily="2" charset="2"/>
              <a:buChar char="è"/>
            </a:pPr>
            <a:r>
              <a:rPr lang="en-US" sz="2800" b="1" smtClean="0"/>
              <a:t>Secondary Containment Structures for ASTs</a:t>
            </a:r>
          </a:p>
          <a:p>
            <a:pPr lvl="1" eaLnBrk="1" hangingPunct="1">
              <a:buFont typeface="Wingdings" pitchFamily="2" charset="2"/>
              <a:buChar char="è"/>
            </a:pPr>
            <a:r>
              <a:rPr lang="en-US" b="1" smtClean="0"/>
              <a:t>Earthen berms (i.e., compacted clay soil) and floor.</a:t>
            </a:r>
          </a:p>
          <a:p>
            <a:pPr lvl="1" eaLnBrk="1" hangingPunct="1">
              <a:buFont typeface="Wingdings" pitchFamily="2" charset="2"/>
              <a:buChar char="è"/>
            </a:pPr>
            <a:r>
              <a:rPr lang="en-US" b="1" smtClean="0"/>
              <a:t>Concrete without cracks or sealed.</a:t>
            </a:r>
          </a:p>
          <a:p>
            <a:pPr lvl="1" eaLnBrk="1" hangingPunct="1">
              <a:buFont typeface="Wingdings" pitchFamily="2" charset="2"/>
              <a:buChar char="è"/>
            </a:pPr>
            <a:r>
              <a:rPr lang="en-US" b="1" smtClean="0"/>
              <a:t>Combination of concrete and earthen floor.</a:t>
            </a:r>
          </a:p>
          <a:p>
            <a:pPr lvl="1" eaLnBrk="1" hangingPunct="1">
              <a:buFont typeface="Wingdings" pitchFamily="2" charset="2"/>
              <a:buChar char="è"/>
            </a:pPr>
            <a:r>
              <a:rPr lang="en-US" b="1" smtClean="0"/>
              <a:t>Geosynthetic, or other type of liner in combination with concrete and earthen materials substructure.</a:t>
            </a:r>
          </a:p>
        </p:txBody>
      </p:sp>
      <p:sp>
        <p:nvSpPr>
          <p:cNvPr id="5124"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4" descr="009.JPG"/>
          <p:cNvPicPr>
            <a:picLocks noGrp="1" noChangeAspect="1"/>
          </p:cNvPicPr>
          <p:nvPr>
            <p:ph idx="1"/>
          </p:nvPr>
        </p:nvPicPr>
        <p:blipFill>
          <a:blip r:embed="rId3" cstate="print"/>
          <a:srcRect/>
          <a:stretch>
            <a:fillRect/>
          </a:stretch>
        </p:blipFill>
        <p:spPr>
          <a:xfrm>
            <a:off x="1752600" y="1905000"/>
            <a:ext cx="5867400" cy="4416425"/>
          </a:xfrm>
        </p:spPr>
      </p:pic>
      <p:sp>
        <p:nvSpPr>
          <p:cNvPr id="4" name="Rectangle 6"/>
          <p:cNvSpPr>
            <a:spLocks noGrp="1"/>
          </p:cNvSpPr>
          <p:nvPr>
            <p:ph type="title"/>
          </p:nvPr>
        </p:nvSpPr>
        <p:spPr/>
        <p:txBody>
          <a:bodyPr lIns="91440" rIns="91440" bIns="45720">
            <a:normAutofit/>
          </a:bodyPr>
          <a:lstStyle/>
          <a:p>
            <a:pPr algn="ctr" eaLnBrk="1" fontAlgn="auto" hangingPunct="1">
              <a:spcAft>
                <a:spcPts val="0"/>
              </a:spcAft>
              <a:defRPr/>
            </a:pPr>
            <a:r>
              <a:rPr lang="en-US" b="1" u="sng" dirty="0" smtClean="0">
                <a:solidFill>
                  <a:schemeClr val="hlink"/>
                </a:solidFill>
                <a:effectLst>
                  <a:outerShdw blurRad="38100" dist="38100" dir="2700000" algn="tl">
                    <a:srgbClr val="C0C0C0"/>
                  </a:outerShdw>
                </a:effectLst>
              </a:rPr>
              <a:t>SOIL BERMS &amp; SOIL FLOOR</a:t>
            </a:r>
          </a:p>
        </p:txBody>
      </p:sp>
      <p:sp>
        <p:nvSpPr>
          <p:cNvPr id="6148"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
        <p:nvSpPr>
          <p:cNvPr id="14342" name="Rectangle 6"/>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dirty="0" smtClean="0">
                <a:solidFill>
                  <a:schemeClr val="hlink"/>
                </a:solidFill>
                <a:effectLst>
                  <a:outerShdw blurRad="38100" dist="38100" dir="2700000" algn="tl">
                    <a:srgbClr val="C0C0C0"/>
                  </a:outerShdw>
                </a:effectLst>
              </a:rPr>
              <a:t>CONCRETE WALLS &amp; SOIL FLOOR</a:t>
            </a:r>
          </a:p>
        </p:txBody>
      </p:sp>
      <p:pic>
        <p:nvPicPr>
          <p:cNvPr id="7172" name="Picture 4"/>
          <p:cNvPicPr>
            <a:picLocks noChangeAspect="1" noChangeArrowheads="1"/>
          </p:cNvPicPr>
          <p:nvPr/>
        </p:nvPicPr>
        <p:blipFill>
          <a:blip r:embed="rId3" cstate="print"/>
          <a:srcRect/>
          <a:stretch>
            <a:fillRect/>
          </a:stretch>
        </p:blipFill>
        <p:spPr bwMode="auto">
          <a:xfrm>
            <a:off x="1295400" y="1295400"/>
            <a:ext cx="6613525" cy="49609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
        <p:nvSpPr>
          <p:cNvPr id="14342" name="Rectangle 6"/>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CONCRETE WALLS &amp; GEOSYNTHETIC </a:t>
            </a:r>
          </a:p>
        </p:txBody>
      </p:sp>
      <p:pic>
        <p:nvPicPr>
          <p:cNvPr id="8196" name="Picture 4"/>
          <p:cNvPicPr>
            <a:picLocks noChangeAspect="1" noChangeArrowheads="1"/>
          </p:cNvPicPr>
          <p:nvPr/>
        </p:nvPicPr>
        <p:blipFill>
          <a:blip r:embed="rId3" cstate="print"/>
          <a:srcRect/>
          <a:stretch>
            <a:fillRect/>
          </a:stretch>
        </p:blipFill>
        <p:spPr bwMode="auto">
          <a:xfrm>
            <a:off x="1295400" y="1295400"/>
            <a:ext cx="6613525" cy="49609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6"/>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dirty="0" smtClean="0">
                <a:solidFill>
                  <a:schemeClr val="hlink"/>
                </a:solidFill>
                <a:effectLst>
                  <a:outerShdw blurRad="38100" dist="38100" dir="2700000" algn="tl">
                    <a:srgbClr val="C0C0C0"/>
                  </a:outerShdw>
                </a:effectLst>
              </a:rPr>
              <a:t>Mo. Dept. of Agriculture Regulations</a:t>
            </a:r>
          </a:p>
        </p:txBody>
      </p:sp>
      <p:sp>
        <p:nvSpPr>
          <p:cNvPr id="107523" name="Rectangle 3"/>
          <p:cNvSpPr>
            <a:spLocks noGrp="1" noChangeArrowheads="1"/>
          </p:cNvSpPr>
          <p:nvPr>
            <p:ph idx="1"/>
          </p:nvPr>
        </p:nvSpPr>
        <p:spPr>
          <a:xfrm>
            <a:off x="609600" y="1447800"/>
            <a:ext cx="8305800" cy="4648200"/>
          </a:xfrm>
        </p:spPr>
        <p:txBody>
          <a:bodyPr>
            <a:normAutofit lnSpcReduction="10000"/>
          </a:bodyPr>
          <a:lstStyle/>
          <a:p>
            <a:pPr marL="274320" indent="-274320" algn="just" eaLnBrk="1" fontAlgn="auto" hangingPunct="1">
              <a:spcAft>
                <a:spcPts val="0"/>
              </a:spcAft>
              <a:buClr>
                <a:schemeClr val="accent3"/>
              </a:buClr>
              <a:buFont typeface="Wingdings" pitchFamily="2" charset="2"/>
              <a:buChar char="è"/>
              <a:defRPr/>
            </a:pPr>
            <a:r>
              <a:rPr lang="en-US" sz="2800" b="1" dirty="0" smtClean="0"/>
              <a:t>According to the Department of Agriculture regulations (2 CSR 90-30), "</a:t>
            </a:r>
            <a:r>
              <a:rPr lang="en-US" sz="2800" b="1" i="1" dirty="0" smtClean="0"/>
              <a:t>the secondary containment shall be constructed of earth, steel, concrete or solid masonry that is compatible with the specifications of the product being stored, that is </a:t>
            </a:r>
            <a:r>
              <a:rPr lang="en-US" sz="3200" b="1" i="1" u="sng" dirty="0" smtClean="0"/>
              <a:t>liquid tight</a:t>
            </a:r>
            <a:r>
              <a:rPr lang="en-US" sz="2400" b="1" i="1" dirty="0" smtClean="0"/>
              <a:t> </a:t>
            </a:r>
            <a:r>
              <a:rPr lang="en-US" sz="2800" b="1" i="1" dirty="0" smtClean="0"/>
              <a:t>and have the </a:t>
            </a:r>
            <a:r>
              <a:rPr lang="en-US" sz="3200" b="1" i="1" u="sng" dirty="0" smtClean="0"/>
              <a:t>ability to contain</a:t>
            </a:r>
            <a:r>
              <a:rPr lang="en-US" sz="3200" b="1" i="1" dirty="0" smtClean="0"/>
              <a:t> </a:t>
            </a:r>
            <a:r>
              <a:rPr lang="en-US" sz="2800" b="1" i="1" dirty="0" smtClean="0"/>
              <a:t>any released product until corrective action, such as the removal of released product and </a:t>
            </a:r>
            <a:r>
              <a:rPr lang="en-US" b="1" i="1" dirty="0" smtClean="0"/>
              <a:t>subsequent cleanup including soil and groundwater</a:t>
            </a:r>
            <a:r>
              <a:rPr lang="en-US" sz="2800" b="1" i="1" dirty="0" smtClean="0"/>
              <a:t>, can occur</a:t>
            </a:r>
            <a:r>
              <a:rPr lang="en-US" sz="2800" b="1" dirty="0" smtClean="0"/>
              <a:t>." </a:t>
            </a:r>
          </a:p>
        </p:txBody>
      </p:sp>
      <p:sp>
        <p:nvSpPr>
          <p:cNvPr id="9220"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2" name="Rectangle 6"/>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dirty="0" smtClean="0">
                <a:solidFill>
                  <a:schemeClr val="hlink"/>
                </a:solidFill>
                <a:effectLst>
                  <a:outerShdw blurRad="38100" dist="38100" dir="2700000" algn="tl">
                    <a:srgbClr val="C0C0C0"/>
                  </a:outerShdw>
                </a:effectLst>
              </a:rPr>
              <a:t>INTERPRETATION OF </a:t>
            </a:r>
            <a:r>
              <a:rPr lang="en-US" b="1" u="sng" dirty="0" err="1" smtClean="0">
                <a:solidFill>
                  <a:schemeClr val="hlink"/>
                </a:solidFill>
                <a:effectLst>
                  <a:outerShdw blurRad="38100" dist="38100" dir="2700000" algn="tl">
                    <a:srgbClr val="C0C0C0"/>
                  </a:outerShdw>
                </a:effectLst>
              </a:rPr>
              <a:t>MDAg</a:t>
            </a:r>
            <a:r>
              <a:rPr lang="en-US" b="1" u="sng" dirty="0" smtClean="0">
                <a:solidFill>
                  <a:schemeClr val="hlink"/>
                </a:solidFill>
                <a:effectLst>
                  <a:outerShdw blurRad="38100" dist="38100" dir="2700000" algn="tl">
                    <a:srgbClr val="C0C0C0"/>
                  </a:outerShdw>
                </a:effectLst>
              </a:rPr>
              <a:t> REGULATION</a:t>
            </a:r>
          </a:p>
        </p:txBody>
      </p:sp>
      <p:sp>
        <p:nvSpPr>
          <p:cNvPr id="10243" name="Rectangle 3"/>
          <p:cNvSpPr>
            <a:spLocks noGrp="1" noChangeArrowheads="1"/>
          </p:cNvSpPr>
          <p:nvPr>
            <p:ph idx="1"/>
          </p:nvPr>
        </p:nvSpPr>
        <p:spPr>
          <a:xfrm>
            <a:off x="609600" y="1447800"/>
            <a:ext cx="8305800" cy="3962400"/>
          </a:xfrm>
        </p:spPr>
        <p:txBody>
          <a:bodyPr/>
          <a:lstStyle/>
          <a:p>
            <a:pPr eaLnBrk="1" hangingPunct="1">
              <a:buFont typeface="Wingdings" pitchFamily="2" charset="2"/>
              <a:buChar char="è"/>
            </a:pPr>
            <a:r>
              <a:rPr lang="en-US" b="1" smtClean="0"/>
              <a:t>Secondary containment construction materials must be “liquid tight” and they must have the “ability to contain”.</a:t>
            </a:r>
          </a:p>
          <a:p>
            <a:pPr eaLnBrk="1" hangingPunct="1">
              <a:buFont typeface="Wingdings" pitchFamily="2" charset="2"/>
              <a:buChar char="è"/>
            </a:pPr>
            <a:r>
              <a:rPr lang="en-US" b="1" smtClean="0"/>
              <a:t>Assumes some amount of infiltration that is acceptable. </a:t>
            </a:r>
          </a:p>
          <a:p>
            <a:pPr eaLnBrk="1" hangingPunct="1">
              <a:buFont typeface="Wingdings" pitchFamily="2" charset="2"/>
              <a:buChar char="è"/>
            </a:pPr>
            <a:r>
              <a:rPr lang="en-US" b="1" smtClean="0"/>
              <a:t>Timeframe for removal of contained product is not mentioned.</a:t>
            </a:r>
          </a:p>
          <a:p>
            <a:pPr eaLnBrk="1" hangingPunct="1">
              <a:buFont typeface="Wingdings" pitchFamily="2" charset="2"/>
              <a:buChar char="è"/>
            </a:pPr>
            <a:r>
              <a:rPr lang="en-US" b="1" smtClean="0"/>
              <a:t>Anywhere from 4 to 24 hours would be a fair estimate for Emergency Response, but…</a:t>
            </a:r>
          </a:p>
        </p:txBody>
      </p:sp>
      <p:sp>
        <p:nvSpPr>
          <p:cNvPr id="10244"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
        <p:nvSpPr>
          <p:cNvPr id="10245" name="TextBox 4"/>
          <p:cNvSpPr txBox="1">
            <a:spLocks noChangeArrowheads="1"/>
          </p:cNvSpPr>
          <p:nvPr/>
        </p:nvSpPr>
        <p:spPr bwMode="auto">
          <a:xfrm>
            <a:off x="2438400" y="5562600"/>
            <a:ext cx="4572000" cy="461963"/>
          </a:xfrm>
          <a:prstGeom prst="rect">
            <a:avLst/>
          </a:prstGeom>
          <a:noFill/>
          <a:ln w="9525">
            <a:noFill/>
            <a:miter lim="800000"/>
            <a:headEnd/>
            <a:tailEnd/>
          </a:ln>
        </p:spPr>
        <p:txBody>
          <a:bodyPr>
            <a:spAutoFit/>
          </a:bodyPr>
          <a:lstStyle/>
          <a:p>
            <a:r>
              <a:rPr lang="en-US" sz="2400" i="1"/>
              <a:t>insert sufficiently impervious…..</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7" name="Rectangle 5"/>
          <p:cNvSpPr>
            <a:spLocks noGrp="1"/>
          </p:cNvSpPr>
          <p:nvPr>
            <p:ph type="title"/>
          </p:nvPr>
        </p:nvSpPr>
        <p:spPr>
          <a:xfrm>
            <a:off x="304800" y="304800"/>
            <a:ext cx="8686800" cy="990600"/>
          </a:xfrm>
        </p:spPr>
        <p:txBody>
          <a:bodyPr lIns="91440" rIns="91440" bIns="45720">
            <a:normAutofit fontScale="90000"/>
          </a:bodyPr>
          <a:lstStyle/>
          <a:p>
            <a:pPr algn="ctr" eaLnBrk="1" fontAlgn="auto" hangingPunct="1">
              <a:spcAft>
                <a:spcPts val="0"/>
              </a:spcAft>
              <a:defRPr/>
            </a:pPr>
            <a:r>
              <a:rPr lang="en-US" b="1" u="sng" smtClean="0">
                <a:solidFill>
                  <a:schemeClr val="hlink"/>
                </a:solidFill>
                <a:effectLst>
                  <a:outerShdw blurRad="38100" dist="38100" dir="2700000" algn="tl">
                    <a:srgbClr val="C0C0C0"/>
                  </a:outerShdw>
                </a:effectLst>
              </a:rPr>
              <a:t>‘SUFFICIENTLY IMPERVIOUS’ DEFINITION</a:t>
            </a:r>
          </a:p>
        </p:txBody>
      </p:sp>
      <p:sp>
        <p:nvSpPr>
          <p:cNvPr id="107523" name="Rectangle 3"/>
          <p:cNvSpPr>
            <a:spLocks noGrp="1" noChangeArrowheads="1"/>
          </p:cNvSpPr>
          <p:nvPr>
            <p:ph idx="1"/>
          </p:nvPr>
        </p:nvSpPr>
        <p:spPr>
          <a:xfrm>
            <a:off x="609600" y="1447800"/>
            <a:ext cx="8305800" cy="4648200"/>
          </a:xfrm>
        </p:spPr>
        <p:txBody>
          <a:bodyPr>
            <a:normAutofit fontScale="92500"/>
          </a:bodyPr>
          <a:lstStyle/>
          <a:p>
            <a:pPr marL="274320" indent="-274320" algn="just" eaLnBrk="1" fontAlgn="auto" hangingPunct="1">
              <a:spcAft>
                <a:spcPts val="0"/>
              </a:spcAft>
              <a:buClr>
                <a:schemeClr val="accent3"/>
              </a:buClr>
              <a:buFont typeface="Wingdings" pitchFamily="2" charset="2"/>
              <a:buChar char="è"/>
              <a:defRPr/>
            </a:pPr>
            <a:r>
              <a:rPr lang="en-US" sz="2400" b="1" dirty="0" smtClean="0"/>
              <a:t>According to the Steel Tank Institute, sufficiently impervious means "</a:t>
            </a:r>
            <a:r>
              <a:rPr lang="en-US" sz="2400" b="1" i="1" dirty="0" smtClean="0"/>
              <a:t>sufficient </a:t>
            </a:r>
            <a:r>
              <a:rPr lang="en-US" b="1" i="1" dirty="0" smtClean="0"/>
              <a:t>resistance</a:t>
            </a:r>
            <a:r>
              <a:rPr lang="en-US" sz="2400" b="1" i="1" dirty="0" smtClean="0"/>
              <a:t> to diffusion and transport of hydrocarbon or other chemical substances to prevent contamination of the environment until </a:t>
            </a:r>
            <a:r>
              <a:rPr lang="en-US" b="1" i="1" u="sng" dirty="0" smtClean="0"/>
              <a:t>cleanup</a:t>
            </a:r>
            <a:r>
              <a:rPr lang="en-US" sz="2400" b="1" i="1" dirty="0" smtClean="0"/>
              <a:t> occurs.  </a:t>
            </a:r>
            <a:r>
              <a:rPr lang="en-US" b="1" i="1" u="sng" dirty="0" smtClean="0"/>
              <a:t>Determination of 'sufficiently impervious' is a technical consideration that a Professional Engineer or other qualified professional must make</a:t>
            </a:r>
            <a:r>
              <a:rPr lang="en-US" b="1" i="1" dirty="0" smtClean="0"/>
              <a:t>.</a:t>
            </a:r>
            <a:r>
              <a:rPr lang="en-US" sz="2400" b="1" i="1" dirty="0" smtClean="0"/>
              <a:t>  This determination is to be based on sound technical considerations, the site specific conditions as well as risk based considerations, such that ground and groundwater contamination is prevented, using current normally accepted engineering practices and principles</a:t>
            </a:r>
            <a:r>
              <a:rPr lang="en-US" sz="2400" b="1" dirty="0" smtClean="0"/>
              <a:t>." </a:t>
            </a:r>
          </a:p>
        </p:txBody>
      </p:sp>
      <p:sp>
        <p:nvSpPr>
          <p:cNvPr id="11268" name="Rectangle 5"/>
          <p:cNvSpPr>
            <a:spLocks noChangeArrowheads="1"/>
          </p:cNvSpPr>
          <p:nvPr/>
        </p:nvSpPr>
        <p:spPr bwMode="auto">
          <a:xfrm>
            <a:off x="2286000" y="6335713"/>
            <a:ext cx="4451350" cy="369887"/>
          </a:xfrm>
          <a:prstGeom prst="rect">
            <a:avLst/>
          </a:prstGeom>
          <a:noFill/>
          <a:ln w="9525">
            <a:noFill/>
            <a:miter lim="800000"/>
            <a:headEnd/>
            <a:tailEnd/>
          </a:ln>
        </p:spPr>
        <p:txBody>
          <a:bodyPr wrap="none">
            <a:spAutoFit/>
          </a:bodyPr>
          <a:lstStyle/>
          <a:p>
            <a:r>
              <a:rPr lang="en-US" b="1">
                <a:solidFill>
                  <a:srgbClr val="000080"/>
                </a:solidFill>
                <a:ea typeface="Times New Roman" pitchFamily="18" charset="0"/>
                <a:cs typeface="Franklin Gothic Demi" pitchFamily="34" charset="0"/>
              </a:rPr>
              <a:t>GREDELL Engineering Resources, Inc.</a:t>
            </a:r>
            <a:endParaRPr lang="en-US" sz="800" b="1">
              <a:ea typeface="Times New Roman" pitchFamily="18" charset="0"/>
              <a:cs typeface="Franklin Gothic Demi" pitchFamily="34" charset="0"/>
            </a:endParaRPr>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2725</TotalTime>
  <Words>1208</Words>
  <Application>Microsoft Office PowerPoint</Application>
  <PresentationFormat>On-screen Show (4:3)</PresentationFormat>
  <Paragraphs>149</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Constantia</vt:lpstr>
      <vt:lpstr>Wingdings 2</vt:lpstr>
      <vt:lpstr>Times New Roman</vt:lpstr>
      <vt:lpstr>Franklin Gothic Medium</vt:lpstr>
      <vt:lpstr>Franklin Gothic Demi</vt:lpstr>
      <vt:lpstr>Poor Richard</vt:lpstr>
      <vt:lpstr>Georgia</vt:lpstr>
      <vt:lpstr>Wingdings</vt:lpstr>
      <vt:lpstr>Flow</vt:lpstr>
      <vt:lpstr>Slide 1</vt:lpstr>
      <vt:lpstr>GREDELL ENGINEERING EXPERIENCE &amp; FOCUS</vt:lpstr>
      <vt:lpstr>SECONDARY CONTAINMENT</vt:lpstr>
      <vt:lpstr>SOIL BERMS &amp; SOIL FLOOR</vt:lpstr>
      <vt:lpstr>CONCRETE WALLS &amp; SOIL FLOOR</vt:lpstr>
      <vt:lpstr>CONCRETE WALLS &amp; GEOSYNTHETIC </vt:lpstr>
      <vt:lpstr>Mo. Dept. of Agriculture Regulations</vt:lpstr>
      <vt:lpstr>INTERPRETATION OF MDAg REGULATION</vt:lpstr>
      <vt:lpstr>‘SUFFICIENTLY IMPERVIOUS’ DEFINITION</vt:lpstr>
      <vt:lpstr>INTERPRETATION OF STI REGULATION</vt:lpstr>
      <vt:lpstr>GREDELL Engineering’s Solution</vt:lpstr>
      <vt:lpstr>GREDELL ENGINEERINGS PROCESS</vt:lpstr>
      <vt:lpstr>GREDELL ENGINEERINGS PROCESS</vt:lpstr>
      <vt:lpstr>ON-SITE INSPECTION</vt:lpstr>
      <vt:lpstr>ON-SITE INSPECTION CONT.</vt:lpstr>
      <vt:lpstr>REPORTING</vt:lpstr>
      <vt:lpstr>REPORTING CONT.</vt:lpstr>
      <vt:lpstr>REPORTING CONT.</vt:lpstr>
      <vt:lpstr>RECOMMENDATIONS</vt:lpstr>
      <vt:lpstr>WATER SEEPAGE LOSS ASSESSMENT</vt:lpstr>
      <vt:lpstr>WATER SEEPAGE LOSS ASSESSMENT</vt:lpstr>
      <vt:lpstr>QUESTIONS?  COMMENTS?</vt:lpstr>
    </vt:vector>
  </TitlesOfParts>
  <Company>Gredell Engineering Resources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AQUIFER DEFORMATION</dc:title>
  <dc:creator>Bruce Dawson</dc:creator>
  <cp:lastModifiedBy>Ian Mott-Smith</cp:lastModifiedBy>
  <cp:revision>167</cp:revision>
  <dcterms:created xsi:type="dcterms:W3CDTF">2009-06-08T20:46:01Z</dcterms:created>
  <dcterms:modified xsi:type="dcterms:W3CDTF">2012-10-31T03:14:51Z</dcterms:modified>
</cp:coreProperties>
</file>